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2" r:id="rId2"/>
    <p:sldId id="323" r:id="rId3"/>
    <p:sldId id="287" r:id="rId4"/>
    <p:sldId id="259" r:id="rId5"/>
    <p:sldId id="260" r:id="rId6"/>
    <p:sldId id="264" r:id="rId7"/>
    <p:sldId id="5871" r:id="rId8"/>
    <p:sldId id="5872" r:id="rId9"/>
    <p:sldId id="5873" r:id="rId10"/>
    <p:sldId id="265" r:id="rId11"/>
    <p:sldId id="266" r:id="rId12"/>
    <p:sldId id="268" r:id="rId13"/>
    <p:sldId id="270" r:id="rId14"/>
    <p:sldId id="271" r:id="rId15"/>
    <p:sldId id="5877" r:id="rId16"/>
    <p:sldId id="5875" r:id="rId17"/>
    <p:sldId id="5876" r:id="rId18"/>
    <p:sldId id="5874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DFCA9-D253-4166-B6C5-0D051F0027B3}" type="datetimeFigureOut">
              <a:rPr lang="en-IN" smtClean="0"/>
              <a:t>14-03-2022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B84E9-E2C8-42F2-A865-B2EC97A7C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503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87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EEF2-DB09-48AC-B51D-95342955B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025F7-4DBF-4815-98FA-2BC35EF42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FE8D7-7771-4A0D-A4E3-7FB6CE77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1AB8C-0127-4DCB-80BE-32F05C76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89133" y="0"/>
            <a:ext cx="1991085" cy="1030288"/>
            <a:chOff x="2279341" y="4295814"/>
            <a:chExt cx="2451717" cy="1313895"/>
          </a:xfrm>
        </p:grpSpPr>
        <p:sp>
          <p:nvSpPr>
            <p:cNvPr id="7" name="Rectangle 6"/>
            <p:cNvSpPr/>
            <p:nvPr userDrawn="1"/>
          </p:nvSpPr>
          <p:spPr>
            <a:xfrm>
              <a:off x="2502763" y="4295814"/>
              <a:ext cx="2228295" cy="131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25" b="32945"/>
            <a:stretch/>
          </p:blipFill>
          <p:spPr>
            <a:xfrm>
              <a:off x="2279341" y="4314548"/>
              <a:ext cx="2299317" cy="1171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7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B1A4-195D-4EF8-B186-6530FBD6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004" y="12351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4F3C-6298-4E81-9409-9007CD4D6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855E5-A7A3-4277-85B4-E0D7EE46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EC27-286A-45B0-90CC-0B5C0D8E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4792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FEE9-CF18-4277-AC93-68D67827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D7522-B7A4-43E7-8A26-A5EA0F144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748ED-9FB4-4FEC-9F37-9B260858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7ED49-20ED-463F-8A8C-BE6E9E86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9899" y="0"/>
            <a:ext cx="1855433" cy="111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1B63EA-72D4-4904-A044-3011FB9FAD26}"/>
              </a:ext>
            </a:extLst>
          </p:cNvPr>
          <p:cNvGrpSpPr/>
          <p:nvPr userDrawn="1"/>
        </p:nvGrpSpPr>
        <p:grpSpPr>
          <a:xfrm>
            <a:off x="-89133" y="0"/>
            <a:ext cx="1991085" cy="1030288"/>
            <a:chOff x="2279341" y="4295814"/>
            <a:chExt cx="2451717" cy="13138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B44722-FA1D-40E4-849B-060AAFA8566E}"/>
                </a:ext>
              </a:extLst>
            </p:cNvPr>
            <p:cNvSpPr/>
            <p:nvPr userDrawn="1"/>
          </p:nvSpPr>
          <p:spPr>
            <a:xfrm>
              <a:off x="2502763" y="4295814"/>
              <a:ext cx="2228295" cy="131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6CD55E-610A-4009-880D-FA5D0C1ED5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25" b="32945"/>
            <a:stretch/>
          </p:blipFill>
          <p:spPr>
            <a:xfrm>
              <a:off x="2279341" y="4314548"/>
              <a:ext cx="2299317" cy="1171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00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0DE7-71D6-486C-A5FB-F9D0A110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28" y="365125"/>
            <a:ext cx="947318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8806-5EC8-48C6-99DF-4CF996DDA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A465B-7993-437C-B567-353117F86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B168E-E5F2-42BB-B82E-B53D41D5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4B914-9F73-4451-A617-389101FD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9462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5EE6-1859-44DC-9F04-1B547D45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4" y="365125"/>
            <a:ext cx="938174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BB6F2-433C-471B-AF2A-4E4DAB99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6764E-DEE6-4935-BF2E-E69D3DEEE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A7A99-51FD-4809-A184-627037BDC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7768D-4196-4955-90FD-0B3DA0305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843F8-5D18-442F-ADEB-31CB2F39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9426B-C4E9-41B1-82C1-60E84E83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79922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8862E-3EB2-4DF7-A488-7DB32ABD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391F1-E129-4C8A-9999-1B9EAF31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</p:spTree>
    <p:extLst>
      <p:ext uri="{BB962C8B-B14F-4D97-AF65-F5344CB8AC3E}">
        <p14:creationId xmlns:p14="http://schemas.microsoft.com/office/powerpoint/2010/main" val="417923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C400D-56FF-4005-A292-2F73D8CF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EC6E5-5B42-4624-A183-4041DDE2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</p:spTree>
    <p:extLst>
      <p:ext uri="{BB962C8B-B14F-4D97-AF65-F5344CB8AC3E}">
        <p14:creationId xmlns:p14="http://schemas.microsoft.com/office/powerpoint/2010/main" val="132113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9616" y="157732"/>
            <a:ext cx="9473184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FC2B10-4173-4A2F-89AA-D03F94DEEA26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9616" y="925995"/>
            <a:ext cx="9400032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9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96B667-45DB-41A3-94A4-F51B13749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91"/>
          <a:stretch/>
        </p:blipFill>
        <p:spPr>
          <a:xfrm>
            <a:off x="1185" y="1192696"/>
            <a:ext cx="12190815" cy="56653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D883-31B2-4E0E-91A0-79F60DF6A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E6353-C01E-4E6B-8994-406CE1D06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C7F38-3B9F-4319-B709-138F43CF3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22nd February 2019</a:t>
            </a:r>
          </a:p>
        </p:txBody>
      </p:sp>
      <p:pic>
        <p:nvPicPr>
          <p:cNvPr id="8" name="Picture 10" descr="A black sign with white text&#10;&#10;Description generated with very high confidence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36525"/>
            <a:ext cx="16589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E5C7B3B-11CF-42FE-8605-84E8B559592D" descr="8EBD9443-3EB1-4340-8D57-8ECCEB5E1694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D1D2D4"/>
              </a:clrFrom>
              <a:clrTo>
                <a:srgbClr val="D1D2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94" y="-3678"/>
            <a:ext cx="1233643" cy="113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88E3-35BC-2741-B1C2-906F07C80D9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9060" y="4520"/>
            <a:ext cx="1874520" cy="1056171"/>
            <a:chOff x="2279341" y="4295814"/>
            <a:chExt cx="2451717" cy="1313895"/>
          </a:xfrm>
        </p:grpSpPr>
        <p:sp>
          <p:nvSpPr>
            <p:cNvPr id="10" name="Rectangle 9"/>
            <p:cNvSpPr/>
            <p:nvPr userDrawn="1"/>
          </p:nvSpPr>
          <p:spPr>
            <a:xfrm>
              <a:off x="2502763" y="4295814"/>
              <a:ext cx="2228295" cy="1313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25" b="32945"/>
            <a:stretch/>
          </p:blipFill>
          <p:spPr>
            <a:xfrm>
              <a:off x="2279341" y="4314548"/>
              <a:ext cx="2299317" cy="1171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58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63993" y="1600200"/>
            <a:ext cx="10264013" cy="343561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EFED8-33BA-4E53-83FC-3046EEE3A8F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350203-091B-4409-A085-F515221455DF}"/>
              </a:ext>
            </a:extLst>
          </p:cNvPr>
          <p:cNvSpPr txBox="1">
            <a:spLocks/>
          </p:cNvSpPr>
          <p:nvPr/>
        </p:nvSpPr>
        <p:spPr>
          <a:xfrm>
            <a:off x="1524000" y="1122362"/>
            <a:ext cx="9144000" cy="49267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I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Ayushman Bharat </a:t>
            </a:r>
          </a:p>
          <a:p>
            <a:pPr algn="ctr"/>
            <a:r>
              <a:rPr lang="en-I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Pradhan Mantri Jan </a:t>
            </a:r>
            <a:r>
              <a:rPr lang="en-IN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Aarogya</a:t>
            </a:r>
            <a:r>
              <a:rPr lang="en-I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Yojana</a:t>
            </a:r>
          </a:p>
          <a:p>
            <a:pPr algn="ctr"/>
            <a:endParaRPr lang="en-I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ICD-11/ICHI for MEDCO/ Hospitals</a:t>
            </a:r>
          </a:p>
          <a:p>
            <a:pPr algn="ctr"/>
            <a:endParaRPr lang="en-IN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14FF6C3-A571-43FF-B42C-EE794B24CE9C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4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998187"/>
            <a:ext cx="9982200" cy="561498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3B1694F9-C188-4F28-B725-68C9D0F4824A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10B136-4E03-464F-B448-61E21B326D80}"/>
              </a:ext>
            </a:extLst>
          </p:cNvPr>
          <p:cNvSpPr/>
          <p:nvPr/>
        </p:nvSpPr>
        <p:spPr>
          <a:xfrm>
            <a:off x="6858000" y="3019927"/>
            <a:ext cx="3356811" cy="15400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00150"/>
            <a:ext cx="9843287" cy="553685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2284AFC-167F-47FF-A623-2F57025D1120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6311B1-E464-4FAC-B80A-AD1DAAD83E6D}"/>
              </a:ext>
            </a:extLst>
          </p:cNvPr>
          <p:cNvSpPr/>
          <p:nvPr/>
        </p:nvSpPr>
        <p:spPr>
          <a:xfrm>
            <a:off x="2646947" y="3729789"/>
            <a:ext cx="3356811" cy="104674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6" y="1608647"/>
            <a:ext cx="8923429" cy="50194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017550A0-EE98-4D06-AA82-FAA8BDD4646E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5310"/>
            <a:ext cx="8839200" cy="497205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D6F0448-5910-4110-824C-094D82534B52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29587C-FA96-47F1-ABC3-4ACF714949D8}"/>
              </a:ext>
            </a:extLst>
          </p:cNvPr>
          <p:cNvSpPr/>
          <p:nvPr/>
        </p:nvSpPr>
        <p:spPr>
          <a:xfrm>
            <a:off x="5967663" y="2905626"/>
            <a:ext cx="3356811" cy="104674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52D74D-95E4-4F36-8047-65FA93D49503}"/>
              </a:ext>
            </a:extLst>
          </p:cNvPr>
          <p:cNvSpPr/>
          <p:nvPr/>
        </p:nvSpPr>
        <p:spPr>
          <a:xfrm>
            <a:off x="6521116" y="4066674"/>
            <a:ext cx="1323473" cy="162838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5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89" y="1275246"/>
            <a:ext cx="9325992" cy="524587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B1FA568-1EDA-4A95-849D-680972C45A12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30D339-5551-4787-A1A2-010C87DA3403}"/>
              </a:ext>
            </a:extLst>
          </p:cNvPr>
          <p:cNvSpPr/>
          <p:nvPr/>
        </p:nvSpPr>
        <p:spPr>
          <a:xfrm>
            <a:off x="4134852" y="5023286"/>
            <a:ext cx="1961148" cy="11189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3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D7E256-1B40-4955-AAC1-39869413A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408" y="1138817"/>
            <a:ext cx="9763447" cy="548925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D368E-1177-4EAB-8F53-316DC51A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8A848F-5323-4878-83C3-DB12434B0373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CFE12B-5526-47D5-B9DA-7641DF34CA49}"/>
              </a:ext>
            </a:extLst>
          </p:cNvPr>
          <p:cNvSpPr/>
          <p:nvPr/>
        </p:nvSpPr>
        <p:spPr>
          <a:xfrm>
            <a:off x="2671812" y="3323978"/>
            <a:ext cx="3166280" cy="1248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1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FF9146-0E75-441F-BE9D-A5BDA21E4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014" y="998187"/>
            <a:ext cx="10013578" cy="56298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CFA9D-373D-4C93-8B18-40D5FC84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800FF78-5AA4-4D10-A837-96A3FC928C74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7260BC-AEC6-4901-BAD1-F32F49F83ED3}"/>
              </a:ext>
            </a:extLst>
          </p:cNvPr>
          <p:cNvSpPr/>
          <p:nvPr/>
        </p:nvSpPr>
        <p:spPr>
          <a:xfrm>
            <a:off x="9011652" y="2461846"/>
            <a:ext cx="1961148" cy="1215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D7E256-1B40-4955-AAC1-39869413A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408" y="1138817"/>
            <a:ext cx="9763447" cy="548925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D368E-1177-4EAB-8F53-316DC51A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E8A848F-5323-4878-83C3-DB12434B0373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CFE12B-5526-47D5-B9DA-7641DF34CA49}"/>
              </a:ext>
            </a:extLst>
          </p:cNvPr>
          <p:cNvSpPr/>
          <p:nvPr/>
        </p:nvSpPr>
        <p:spPr>
          <a:xfrm>
            <a:off x="2671812" y="3323978"/>
            <a:ext cx="3166280" cy="1248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6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4380FB-DB05-4394-BBBA-443306722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222" y="998187"/>
            <a:ext cx="10013578" cy="56298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E9D13-9CC0-4EB8-AA5B-B575A56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ABE7166-CB32-4ABA-8EF9-A92E55727AE3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793105-A96D-4150-B7B4-D9A98C31A87C}"/>
              </a:ext>
            </a:extLst>
          </p:cNvPr>
          <p:cNvSpPr/>
          <p:nvPr/>
        </p:nvSpPr>
        <p:spPr>
          <a:xfrm>
            <a:off x="2657744" y="4293815"/>
            <a:ext cx="1961148" cy="1118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49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A0B9F5-5231-420D-9C0F-26F057DF09E5}"/>
              </a:ext>
            </a:extLst>
          </p:cNvPr>
          <p:cNvSpPr txBox="1"/>
          <p:nvPr/>
        </p:nvSpPr>
        <p:spPr>
          <a:xfrm>
            <a:off x="152400" y="1088502"/>
            <a:ext cx="12039599" cy="495520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9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endParaRPr lang="en-US" alt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6A2172-31DA-484A-8707-98CF8AB8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467" y="3238012"/>
            <a:ext cx="8531698" cy="656184"/>
          </a:xfrm>
        </p:spPr>
        <p:txBody>
          <a:bodyPr/>
          <a:lstStyle/>
          <a:p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forward to your support</a:t>
            </a:r>
            <a:endParaRPr lang="en-IN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 descr="Handshake">
            <a:extLst>
              <a:ext uri="{FF2B5EF4-FFF2-40B4-BE49-F238E27FC236}">
                <a16:creationId xmlns:a16="http://schemas.microsoft.com/office/drawing/2014/main" id="{BDE5B1BD-5C95-455F-B4F4-4A0963235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9334" y="30174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4B3E-9469-466D-8348-FE06B971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36" y="345314"/>
            <a:ext cx="10515600" cy="808237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 in TMS workflow with ICD/ICHI</a:t>
            </a: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8E17-0BE8-4C17-B09F-01BACDDC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Addition of 4 primary diagnosis fields (one mandatory)</a:t>
            </a:r>
          </a:p>
          <a:p>
            <a:pPr>
              <a:lnSpc>
                <a:spcPct val="150000"/>
              </a:lnSpc>
            </a:pPr>
            <a:r>
              <a:rPr lang="en-IN" dirty="0"/>
              <a:t>Addition of 8 secondary diagnosis fields (non-mandatory)</a:t>
            </a:r>
          </a:p>
          <a:p>
            <a:pPr>
              <a:lnSpc>
                <a:spcPct val="150000"/>
              </a:lnSpc>
            </a:pPr>
            <a:r>
              <a:rPr lang="en-IN" dirty="0"/>
              <a:t>ICHI coding mapped with Health Benefit packages</a:t>
            </a:r>
          </a:p>
          <a:p>
            <a:pPr>
              <a:lnSpc>
                <a:spcPct val="150000"/>
              </a:lnSpc>
            </a:pPr>
            <a:r>
              <a:rPr lang="en-IN" dirty="0"/>
              <a:t>ICD-11 coding is API integrated</a:t>
            </a:r>
          </a:p>
          <a:p>
            <a:pPr>
              <a:lnSpc>
                <a:spcPct val="150000"/>
              </a:lnSpc>
            </a:pPr>
            <a:r>
              <a:rPr lang="en-IN" dirty="0"/>
              <a:t>Accessible to PPD/CPD to make corrections in codes.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4C75E-8509-43FB-9B82-7AF95295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22nd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59161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1C1D4B-110F-4658-81B5-4DB96BD06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3" t="24309" r="27535" b="63693"/>
          <a:stretch/>
        </p:blipFill>
        <p:spPr>
          <a:xfrm>
            <a:off x="1856936" y="925995"/>
            <a:ext cx="6897857" cy="9706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14BBE0-B2BA-4C66-A120-4C647931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69764"/>
            <a:ext cx="9473184" cy="7682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ICD/ICHI</a:t>
            </a:r>
            <a:endParaRPr lang="en-IN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88529-C51B-4E5D-AE3E-566DA787F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4" r="885" b="8902"/>
          <a:stretch/>
        </p:blipFill>
        <p:spPr>
          <a:xfrm>
            <a:off x="1856936" y="1896666"/>
            <a:ext cx="9228406" cy="47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157135"/>
            <a:ext cx="9767316" cy="549411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576BAC5-38E0-476B-B3ED-97095E2C1A1A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FB5FFC-D093-4A15-80E3-C9C237602712}"/>
              </a:ext>
            </a:extLst>
          </p:cNvPr>
          <p:cNvSpPr/>
          <p:nvPr/>
        </p:nvSpPr>
        <p:spPr>
          <a:xfrm>
            <a:off x="4559968" y="4259179"/>
            <a:ext cx="3356811" cy="104674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35868" y="1196120"/>
            <a:ext cx="9920264" cy="566188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5584076-867B-421A-A0E7-F56D7B6993B3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6B0547-8379-49BE-8ED4-DA6A7E6112FB}"/>
              </a:ext>
            </a:extLst>
          </p:cNvPr>
          <p:cNvSpPr/>
          <p:nvPr/>
        </p:nvSpPr>
        <p:spPr>
          <a:xfrm>
            <a:off x="6966284" y="2743200"/>
            <a:ext cx="3356811" cy="104674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071562"/>
            <a:ext cx="10286999" cy="578643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5B9B6900-AA5B-416B-9918-421645E88C5C}"/>
              </a:ext>
            </a:extLst>
          </p:cNvPr>
          <p:cNvSpPr txBox="1">
            <a:spLocks/>
          </p:cNvSpPr>
          <p:nvPr/>
        </p:nvSpPr>
        <p:spPr>
          <a:xfrm>
            <a:off x="1499616" y="229924"/>
            <a:ext cx="9473184" cy="768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B40041-AC74-4FD1-B3FD-A36AB997EA40}"/>
              </a:ext>
            </a:extLst>
          </p:cNvPr>
          <p:cNvSpPr/>
          <p:nvPr/>
        </p:nvSpPr>
        <p:spPr>
          <a:xfrm>
            <a:off x="6545178" y="4920916"/>
            <a:ext cx="3356811" cy="120315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2672203" y="6137907"/>
            <a:ext cx="100520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5"/>
              </a:lnSpc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-11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38200" y="262127"/>
            <a:ext cx="10515600" cy="7929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3B796-568A-45FB-B4C2-F0C6E1CF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25" y="1055082"/>
            <a:ext cx="9855105" cy="55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2726290" y="3003195"/>
            <a:ext cx="6634480" cy="2034539"/>
            <a:chOff x="4478890" y="2812695"/>
            <a:chExt cx="6634480" cy="203453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1589" y="2825395"/>
              <a:ext cx="6608906" cy="20085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85240" y="2819045"/>
              <a:ext cx="6621780" cy="2021839"/>
            </a:xfrm>
            <a:custGeom>
              <a:avLst/>
              <a:gdLst/>
              <a:ahLst/>
              <a:cxnLst/>
              <a:rect l="l" t="t" r="r" b="b"/>
              <a:pathLst>
                <a:path w="6621780" h="2021839">
                  <a:moveTo>
                    <a:pt x="0" y="0"/>
                  </a:moveTo>
                  <a:lnTo>
                    <a:pt x="6621605" y="0"/>
                  </a:lnTo>
                  <a:lnTo>
                    <a:pt x="6621605" y="2021288"/>
                  </a:lnTo>
                  <a:lnTo>
                    <a:pt x="0" y="202128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89D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94037" y="1767499"/>
            <a:ext cx="9197366" cy="42037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720"/>
              </a:spcBef>
            </a:pPr>
            <a:r>
              <a:rPr sz="2600" spc="-35" dirty="0"/>
              <a:t>Type</a:t>
            </a:r>
            <a:r>
              <a:rPr sz="2600" spc="-20" dirty="0"/>
              <a:t> </a:t>
            </a:r>
            <a:r>
              <a:rPr sz="2600" dirty="0"/>
              <a:t>a</a:t>
            </a:r>
            <a:r>
              <a:rPr sz="2600" spc="-5" dirty="0"/>
              <a:t> diagnostic </a:t>
            </a:r>
            <a:r>
              <a:rPr sz="2600" spc="-20" dirty="0"/>
              <a:t>statement</a:t>
            </a:r>
            <a:r>
              <a:rPr sz="2600" spc="-10" dirty="0"/>
              <a:t> </a:t>
            </a:r>
            <a:r>
              <a:rPr sz="2600" spc="-15" dirty="0"/>
              <a:t>into</a:t>
            </a:r>
            <a:r>
              <a:rPr sz="2600" spc="-5" dirty="0"/>
              <a:t> the</a:t>
            </a:r>
            <a:r>
              <a:rPr sz="2600" spc="-15" dirty="0"/>
              <a:t> </a:t>
            </a:r>
            <a:r>
              <a:rPr sz="2600" spc="-5" dirty="0"/>
              <a:t>Coding </a:t>
            </a:r>
            <a:r>
              <a:rPr sz="2600" spc="-575" dirty="0"/>
              <a:t> </a:t>
            </a:r>
            <a:r>
              <a:rPr sz="2600" spc="-60" dirty="0"/>
              <a:t>Tool</a:t>
            </a:r>
            <a:endParaRPr sz="2600" dirty="0"/>
          </a:p>
        </p:txBody>
      </p:sp>
      <p:sp>
        <p:nvSpPr>
          <p:cNvPr id="15" name="object 15"/>
          <p:cNvSpPr txBox="1"/>
          <p:nvPr/>
        </p:nvSpPr>
        <p:spPr>
          <a:xfrm>
            <a:off x="3745087" y="2456688"/>
            <a:ext cx="30772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latin typeface="Calibri"/>
                <a:cs typeface="Calibri"/>
              </a:rPr>
              <a:t>e.g.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cancer</a:t>
            </a:r>
            <a:r>
              <a:rPr sz="2600" b="1" i="1" spc="-25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of</a:t>
            </a:r>
            <a:r>
              <a:rPr sz="2600" b="1" i="1" spc="-20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stomach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01744" y="2843682"/>
            <a:ext cx="982980" cy="1384935"/>
          </a:xfrm>
          <a:custGeom>
            <a:avLst/>
            <a:gdLst/>
            <a:ahLst/>
            <a:cxnLst/>
            <a:rect l="l" t="t" r="r" b="b"/>
            <a:pathLst>
              <a:path w="982979" h="1384935">
                <a:moveTo>
                  <a:pt x="510501" y="22733"/>
                </a:moveTo>
                <a:lnTo>
                  <a:pt x="493191" y="0"/>
                </a:lnTo>
                <a:lnTo>
                  <a:pt x="59550" y="330149"/>
                </a:lnTo>
                <a:lnTo>
                  <a:pt x="42240" y="307416"/>
                </a:lnTo>
                <a:lnTo>
                  <a:pt x="0" y="393446"/>
                </a:lnTo>
                <a:lnTo>
                  <a:pt x="94170" y="375627"/>
                </a:lnTo>
                <a:lnTo>
                  <a:pt x="83451" y="361543"/>
                </a:lnTo>
                <a:lnTo>
                  <a:pt x="76860" y="352882"/>
                </a:lnTo>
                <a:lnTo>
                  <a:pt x="510501" y="22733"/>
                </a:lnTo>
                <a:close/>
              </a:path>
              <a:path w="982979" h="1384935">
                <a:moveTo>
                  <a:pt x="982497" y="1384592"/>
                </a:moveTo>
                <a:lnTo>
                  <a:pt x="974140" y="1335392"/>
                </a:lnTo>
                <a:lnTo>
                  <a:pt x="966444" y="1290104"/>
                </a:lnTo>
                <a:lnTo>
                  <a:pt x="943381" y="1306982"/>
                </a:lnTo>
                <a:lnTo>
                  <a:pt x="386143" y="545858"/>
                </a:lnTo>
                <a:lnTo>
                  <a:pt x="363093" y="562749"/>
                </a:lnTo>
                <a:lnTo>
                  <a:pt x="920330" y="1323860"/>
                </a:lnTo>
                <a:lnTo>
                  <a:pt x="897267" y="1340739"/>
                </a:lnTo>
                <a:lnTo>
                  <a:pt x="982497" y="13845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17729" y="5060188"/>
            <a:ext cx="39427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Coding </a:t>
            </a:r>
            <a:r>
              <a:rPr sz="1900" spc="-50" dirty="0">
                <a:latin typeface="Calibri"/>
                <a:cs typeface="Calibri"/>
              </a:rPr>
              <a:t>Tool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will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find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best</a:t>
            </a:r>
            <a:r>
              <a:rPr sz="1900" spc="-10" dirty="0">
                <a:latin typeface="Calibri"/>
                <a:cs typeface="Calibri"/>
              </a:rPr>
              <a:t> match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80603" y="384570"/>
            <a:ext cx="10515600" cy="7929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8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3044370" y="2604476"/>
            <a:ext cx="5709285" cy="1950085"/>
            <a:chOff x="4669970" y="2083776"/>
            <a:chExt cx="5709285" cy="195008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9970" y="2255292"/>
              <a:ext cx="5708929" cy="17780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79147" y="2083777"/>
              <a:ext cx="1147445" cy="1300480"/>
            </a:xfrm>
            <a:custGeom>
              <a:avLst/>
              <a:gdLst/>
              <a:ahLst/>
              <a:cxnLst/>
              <a:rect l="l" t="t" r="r" b="b"/>
              <a:pathLst>
                <a:path w="1147445" h="1300479">
                  <a:moveTo>
                    <a:pt x="636866" y="1300391"/>
                  </a:moveTo>
                  <a:lnTo>
                    <a:pt x="626592" y="1253871"/>
                  </a:lnTo>
                  <a:lnTo>
                    <a:pt x="616204" y="1206804"/>
                  </a:lnTo>
                  <a:lnTo>
                    <a:pt x="594004" y="1224788"/>
                  </a:lnTo>
                  <a:lnTo>
                    <a:pt x="22212" y="518947"/>
                  </a:lnTo>
                  <a:lnTo>
                    <a:pt x="0" y="536943"/>
                  </a:lnTo>
                  <a:lnTo>
                    <a:pt x="571804" y="1242771"/>
                  </a:lnTo>
                  <a:lnTo>
                    <a:pt x="549592" y="1260754"/>
                  </a:lnTo>
                  <a:lnTo>
                    <a:pt x="636866" y="1300391"/>
                  </a:lnTo>
                  <a:close/>
                </a:path>
                <a:path w="1147445" h="1300479">
                  <a:moveTo>
                    <a:pt x="1147368" y="22745"/>
                  </a:moveTo>
                  <a:lnTo>
                    <a:pt x="1130058" y="0"/>
                  </a:lnTo>
                  <a:lnTo>
                    <a:pt x="696417" y="330161"/>
                  </a:lnTo>
                  <a:lnTo>
                    <a:pt x="679107" y="307428"/>
                  </a:lnTo>
                  <a:lnTo>
                    <a:pt x="636866" y="393458"/>
                  </a:lnTo>
                  <a:lnTo>
                    <a:pt x="731037" y="375627"/>
                  </a:lnTo>
                  <a:lnTo>
                    <a:pt x="720318" y="361556"/>
                  </a:lnTo>
                  <a:lnTo>
                    <a:pt x="713727" y="352894"/>
                  </a:lnTo>
                  <a:lnTo>
                    <a:pt x="1147368" y="227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93999" y="2001520"/>
            <a:ext cx="39706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libri"/>
                <a:cs typeface="Calibri"/>
              </a:rPr>
              <a:t>e.g.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Osteoarthritis </a:t>
            </a:r>
            <a:r>
              <a:rPr sz="2400" b="1" i="1" spc="-5" dirty="0">
                <a:latin typeface="Calibri"/>
                <a:cs typeface="Calibri"/>
              </a:rPr>
              <a:t>of</a:t>
            </a:r>
            <a:r>
              <a:rPr sz="2400" b="1" i="1" spc="-10" dirty="0">
                <a:latin typeface="Calibri"/>
                <a:cs typeface="Calibri"/>
              </a:rPr>
              <a:t> right</a:t>
            </a:r>
            <a:r>
              <a:rPr sz="2400" b="1" i="1" spc="-5" dirty="0">
                <a:latin typeface="Calibri"/>
                <a:cs typeface="Calibri"/>
              </a:rPr>
              <a:t> knee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10416" y="4808220"/>
            <a:ext cx="5842635" cy="900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75"/>
              </a:spcBef>
            </a:pPr>
            <a:r>
              <a:rPr sz="1900" spc="-5" dirty="0">
                <a:latin typeface="Calibri"/>
                <a:cs typeface="Calibri"/>
              </a:rPr>
              <a:t>The Coding </a:t>
            </a:r>
            <a:r>
              <a:rPr sz="1900" spc="-50" dirty="0">
                <a:latin typeface="Calibri"/>
                <a:cs typeface="Calibri"/>
              </a:rPr>
              <a:t>Tool </a:t>
            </a:r>
            <a:r>
              <a:rPr sz="1900" dirty="0">
                <a:latin typeface="Calibri"/>
                <a:cs typeface="Calibri"/>
              </a:rPr>
              <a:t>will find the </a:t>
            </a:r>
            <a:r>
              <a:rPr sz="1900" spc="-5" dirty="0">
                <a:latin typeface="Calibri"/>
                <a:cs typeface="Calibri"/>
              </a:rPr>
              <a:t>best </a:t>
            </a:r>
            <a:r>
              <a:rPr sz="1900" spc="-10" dirty="0">
                <a:latin typeface="Calibri"/>
                <a:cs typeface="Calibri"/>
              </a:rPr>
              <a:t>match </a:t>
            </a:r>
            <a:r>
              <a:rPr sz="1900" spc="-5" dirty="0">
                <a:latin typeface="Calibri"/>
                <a:cs typeface="Calibri"/>
              </a:rPr>
              <a:t>including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code </a:t>
            </a:r>
            <a:r>
              <a:rPr sz="1900" spc="-5" dirty="0">
                <a:latin typeface="Calibri"/>
                <a:cs typeface="Calibri"/>
              </a:rPr>
              <a:t> combination </a:t>
            </a:r>
            <a:r>
              <a:rPr sz="1900" spc="-10" dirty="0">
                <a:latin typeface="Calibri"/>
                <a:cs typeface="Calibri"/>
              </a:rPr>
              <a:t>(postcoordination) information </a:t>
            </a:r>
            <a:r>
              <a:rPr sz="1900" spc="-15" dirty="0">
                <a:latin typeface="Calibri"/>
                <a:cs typeface="Calibri"/>
              </a:rPr>
              <a:t>for </a:t>
            </a:r>
            <a:r>
              <a:rPr sz="1900" spc="-5" dirty="0">
                <a:latin typeface="Calibri"/>
                <a:cs typeface="Calibri"/>
              </a:rPr>
              <a:t>left or right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(laterality)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80603" y="384570"/>
            <a:ext cx="10515600" cy="7929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TMS workflow for ICD/ICHI</a:t>
            </a:r>
            <a:endParaRPr lang="en-IN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4"/>
          <p:cNvSpPr txBox="1">
            <a:spLocks noGrp="1"/>
          </p:cNvSpPr>
          <p:nvPr>
            <p:ph type="title"/>
          </p:nvPr>
        </p:nvSpPr>
        <p:spPr>
          <a:xfrm>
            <a:off x="1843237" y="1386499"/>
            <a:ext cx="9197366" cy="42037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720"/>
              </a:spcBef>
            </a:pPr>
            <a:r>
              <a:rPr sz="2600" spc="-35" dirty="0"/>
              <a:t>Type</a:t>
            </a:r>
            <a:r>
              <a:rPr sz="2600" spc="-20" dirty="0"/>
              <a:t> </a:t>
            </a:r>
            <a:r>
              <a:rPr sz="2600" dirty="0"/>
              <a:t>a</a:t>
            </a:r>
            <a:r>
              <a:rPr sz="2600" spc="-5" dirty="0"/>
              <a:t> diagnostic </a:t>
            </a:r>
            <a:r>
              <a:rPr sz="2600" spc="-20" dirty="0"/>
              <a:t>statement</a:t>
            </a:r>
            <a:r>
              <a:rPr sz="2600" spc="-10" dirty="0"/>
              <a:t> </a:t>
            </a:r>
            <a:r>
              <a:rPr sz="2600" spc="-15" dirty="0"/>
              <a:t>into</a:t>
            </a:r>
            <a:r>
              <a:rPr sz="2600" spc="-5" dirty="0"/>
              <a:t> the</a:t>
            </a:r>
            <a:r>
              <a:rPr sz="2600" spc="-15" dirty="0"/>
              <a:t> </a:t>
            </a:r>
            <a:r>
              <a:rPr sz="2600" spc="-5" dirty="0"/>
              <a:t>Coding </a:t>
            </a:r>
            <a:r>
              <a:rPr sz="2600" spc="-575" dirty="0"/>
              <a:t> </a:t>
            </a:r>
            <a:r>
              <a:rPr sz="2600" spc="-60" dirty="0"/>
              <a:t>Tool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1204795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252</Words>
  <Application>Microsoft Office PowerPoint</Application>
  <PresentationFormat>Widescreen</PresentationFormat>
  <Paragraphs>55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1_Office Theme</vt:lpstr>
      <vt:lpstr>PowerPoint Presentation</vt:lpstr>
      <vt:lpstr>Updates in TMS workflow with ICD/ICHI</vt:lpstr>
      <vt:lpstr>TMS workflow for ICD/ICHI</vt:lpstr>
      <vt:lpstr>PowerPoint Presentation</vt:lpstr>
      <vt:lpstr>PowerPoint Presentation</vt:lpstr>
      <vt:lpstr>PowerPoint Presentation</vt:lpstr>
      <vt:lpstr>PowerPoint Presentation</vt:lpstr>
      <vt:lpstr>Type a diagnostic statement into the Coding  Tool</vt:lpstr>
      <vt:lpstr>Type a diagnostic statement into the Coding 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forward to your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Rimy Khurana NHA</dc:creator>
  <cp:lastModifiedBy>Hospital Networking and Quality Assurance</cp:lastModifiedBy>
  <cp:revision>115</cp:revision>
  <dcterms:created xsi:type="dcterms:W3CDTF">2020-08-03T12:18:17Z</dcterms:created>
  <dcterms:modified xsi:type="dcterms:W3CDTF">2022-03-14T12:24:46Z</dcterms:modified>
</cp:coreProperties>
</file>