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917" r:id="rId3"/>
    <p:sldId id="5902" r:id="rId4"/>
    <p:sldId id="5903" r:id="rId5"/>
    <p:sldId id="258" r:id="rId6"/>
    <p:sldId id="5907" r:id="rId7"/>
    <p:sldId id="5908" r:id="rId8"/>
    <p:sldId id="5919" r:id="rId9"/>
    <p:sldId id="444" r:id="rId10"/>
    <p:sldId id="440" r:id="rId11"/>
    <p:sldId id="5910" r:id="rId12"/>
    <p:sldId id="441" r:id="rId13"/>
    <p:sldId id="442" r:id="rId14"/>
    <p:sldId id="443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73802-807B-468F-9F73-F881A54B83ED}" v="4" dt="2022-03-08T06:47:09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us, Smita" userId="5e79ae7c-cac2-44ec-be18-bf8bf3a81645" providerId="ADAL" clId="{9B673802-807B-468F-9F73-F881A54B83ED}"/>
    <pc:docChg chg="modMainMaster">
      <pc:chgData name="Marcus, Smita" userId="5e79ae7c-cac2-44ec-be18-bf8bf3a81645" providerId="ADAL" clId="{9B673802-807B-468F-9F73-F881A54B83ED}" dt="2022-03-08T05:57:38.865" v="3" actId="207"/>
      <pc:docMkLst>
        <pc:docMk/>
      </pc:docMkLst>
      <pc:sldMasterChg chg="modSldLayout">
        <pc:chgData name="Marcus, Smita" userId="5e79ae7c-cac2-44ec-be18-bf8bf3a81645" providerId="ADAL" clId="{9B673802-807B-468F-9F73-F881A54B83ED}" dt="2022-03-08T05:57:38.865" v="3" actId="207"/>
        <pc:sldMasterMkLst>
          <pc:docMk/>
          <pc:sldMasterMk cId="1190828954" sldId="2147483648"/>
        </pc:sldMasterMkLst>
        <pc:sldLayoutChg chg="modSp mod">
          <pc:chgData name="Marcus, Smita" userId="5e79ae7c-cac2-44ec-be18-bf8bf3a81645" providerId="ADAL" clId="{9B673802-807B-468F-9F73-F881A54B83ED}" dt="2022-03-08T05:57:27.698" v="2" actId="207"/>
          <pc:sldLayoutMkLst>
            <pc:docMk/>
            <pc:sldMasterMk cId="1190828954" sldId="2147483648"/>
            <pc:sldLayoutMk cId="368701574" sldId="2147483649"/>
          </pc:sldLayoutMkLst>
          <pc:spChg chg="mod">
            <ac:chgData name="Marcus, Smita" userId="5e79ae7c-cac2-44ec-be18-bf8bf3a81645" providerId="ADAL" clId="{9B673802-807B-468F-9F73-F881A54B83ED}" dt="2022-03-08T05:57:27.698" v="2" actId="207"/>
            <ac:spMkLst>
              <pc:docMk/>
              <pc:sldMasterMk cId="1190828954" sldId="2147483648"/>
              <pc:sldLayoutMk cId="368701574" sldId="2147483649"/>
              <ac:spMk id="53" creationId="{763364D7-7672-4841-99DC-B709D87743FE}"/>
            </ac:spMkLst>
          </pc:spChg>
        </pc:sldLayoutChg>
        <pc:sldLayoutChg chg="modSp mod">
          <pc:chgData name="Marcus, Smita" userId="5e79ae7c-cac2-44ec-be18-bf8bf3a81645" providerId="ADAL" clId="{9B673802-807B-468F-9F73-F881A54B83ED}" dt="2022-03-08T05:57:38.865" v="3" actId="207"/>
          <pc:sldLayoutMkLst>
            <pc:docMk/>
            <pc:sldMasterMk cId="1190828954" sldId="2147483648"/>
            <pc:sldLayoutMk cId="318092208" sldId="2147483655"/>
          </pc:sldLayoutMkLst>
          <pc:spChg chg="mod">
            <ac:chgData name="Marcus, Smita" userId="5e79ae7c-cac2-44ec-be18-bf8bf3a81645" providerId="ADAL" clId="{9B673802-807B-468F-9F73-F881A54B83ED}" dt="2022-03-08T05:57:38.865" v="3" actId="207"/>
            <ac:spMkLst>
              <pc:docMk/>
              <pc:sldMasterMk cId="1190828954" sldId="2147483648"/>
              <pc:sldLayoutMk cId="318092208" sldId="2147483655"/>
              <ac:spMk id="16" creationId="{D3287045-5217-453F-959B-CA40FD66C12D}"/>
            </ac:spMkLst>
          </pc:spChg>
          <pc:spChg chg="mod">
            <ac:chgData name="Marcus, Smita" userId="5e79ae7c-cac2-44ec-be18-bf8bf3a81645" providerId="ADAL" clId="{9B673802-807B-468F-9F73-F881A54B83ED}" dt="2022-03-08T05:57:17.315" v="1" actId="207"/>
            <ac:spMkLst>
              <pc:docMk/>
              <pc:sldMasterMk cId="1190828954" sldId="2147483648"/>
              <pc:sldLayoutMk cId="318092208" sldId="2147483655"/>
              <ac:spMk id="17" creationId="{60B8D67C-727C-4701-90A2-4C41EED1D6EA}"/>
            </ac:spMkLst>
          </pc:spChg>
          <pc:grpChg chg="mod">
            <ac:chgData name="Marcus, Smita" userId="5e79ae7c-cac2-44ec-be18-bf8bf3a81645" providerId="ADAL" clId="{9B673802-807B-468F-9F73-F881A54B83ED}" dt="2022-03-08T05:57:17.315" v="1" actId="207"/>
            <ac:grpSpMkLst>
              <pc:docMk/>
              <pc:sldMasterMk cId="1190828954" sldId="2147483648"/>
              <pc:sldLayoutMk cId="318092208" sldId="2147483655"/>
              <ac:grpSpMk id="15" creationId="{2D69E2B2-61E4-480F-B887-58E53D06B57A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14D2B-AF98-4329-B947-3AA1625A67F5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7D015-1DE6-4E64-8004-B75891277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33ECF-205D-450F-A498-B6A9660AC99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7219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33ECF-205D-450F-A498-B6A9660AC99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382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33ECF-205D-450F-A498-B6A9660AC99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324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33ECF-205D-450F-A498-B6A9660AC99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695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33ECF-205D-450F-A498-B6A9660AC99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422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Here are some examples of the differences in documentation between a clinical statement and what is needed by a clinical coder for code assignment, a ’diagnostic statement’.</a:t>
            </a:r>
          </a:p>
          <a:p>
            <a:endParaRPr lang="en-A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If episodes are not coded appropriately (under-coding or incomplete coding due to lack of sufficient clinical documentation), the risk is that the patient episode will not be assigned to the right code/DRG which in turn may impact the accuracy of costing and reimbursement.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r>
              <a:rPr lang="en-AU" sz="1200" dirty="0"/>
              <a:t>Even with an EMR, if clinical documentation is incomplete or conflicting then the coded data will reflect this.</a:t>
            </a:r>
          </a:p>
          <a:p>
            <a:endParaRPr lang="en-AU" sz="1200" dirty="0"/>
          </a:p>
          <a:p>
            <a:r>
              <a:rPr lang="en-AU" sz="1200" dirty="0"/>
              <a:t>Hospital management, clinicians, clinical coders and IT specialists must work together to ensure the EMR is ‘fit for purpose’ for all!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3F3567-3976-4B5D-8CD2-9BA21004CD6B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63009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8" Target="../media/image7.jpeg" Type="http://schemas.openxmlformats.org/officeDocument/2006/relationships/image"/><Relationship Id="rId3" Target="../media/image2.png" Type="http://schemas.openxmlformats.org/officeDocument/2006/relationships/image"/><Relationship Id="rId7" Target="../media/image6.jpeg" Type="http://schemas.openxmlformats.org/officeDocument/2006/relationships/image"/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Relationship Id="rId6" Target="../media/image5.jpeg" Type="http://schemas.openxmlformats.org/officeDocument/2006/relationships/image"/><Relationship Id="rId11" Target="../media/image10.jpeg" Type="http://schemas.openxmlformats.org/officeDocument/2006/relationships/image"/><Relationship Id="rId5" Target="../media/image4.jpeg" Type="http://schemas.openxmlformats.org/officeDocument/2006/relationships/image"/><Relationship Id="rId10" Target="../media/image9.jpeg" Type="http://schemas.openxmlformats.org/officeDocument/2006/relationships/image"/><Relationship Id="rId4" Target="../media/image3.jpeg" Type="http://schemas.openxmlformats.org/officeDocument/2006/relationships/image"/><Relationship Id="rId9" Target="../media/image8.jpeg" Type="http://schemas.openxmlformats.org/officeDocument/2006/relationships/image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F465C37-9E1F-47CF-A22D-F4F61BBEEAE8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5660E-FE13-4D73-86E7-1FEBBAD52A6F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896E-1F37-4D62-A64B-9175B64590F9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23B63-4A9C-455B-B1DE-F0001D3B36DA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B59C1DB-941D-4A9C-878F-0E6400F4EB9C}"/>
              </a:ext>
            </a:extLst>
          </p:cNvPr>
          <p:cNvGrpSpPr/>
          <p:nvPr userDrawn="1"/>
        </p:nvGrpSpPr>
        <p:grpSpPr>
          <a:xfrm>
            <a:off x="237549" y="90487"/>
            <a:ext cx="11716901" cy="1005672"/>
            <a:chOff x="331234" y="90487"/>
            <a:chExt cx="11716901" cy="1005672"/>
          </a:xfrm>
        </p:grpSpPr>
        <p:pic>
          <p:nvPicPr>
            <p:cNvPr descr="Text, letter&#10;&#10;Description automatically generated" id="42" name="Picture 41">
              <a:extLst>
                <a:ext uri="{FF2B5EF4-FFF2-40B4-BE49-F238E27FC236}">
                  <a16:creationId xmlns:a16="http://schemas.microsoft.com/office/drawing/2014/main" id="{E223E183-6FD2-4595-AE90-31B205DE2D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cstate="email"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1234" y="208223"/>
              <a:ext cx="1693509" cy="770201"/>
            </a:xfrm>
            <a:prstGeom prst="rect">
              <a:avLst/>
            </a:prstGeom>
          </p:spPr>
        </p:pic>
        <p:pic>
          <p:nvPicPr>
            <p:cNvPr descr="Logo&#10;&#10;Description automatically generated" id="50" name="Picture 49">
              <a:extLst>
                <a:ext uri="{FF2B5EF4-FFF2-40B4-BE49-F238E27FC236}">
                  <a16:creationId xmlns:a16="http://schemas.microsoft.com/office/drawing/2014/main" id="{902456B4-05C9-4A37-AC79-B6218DBB962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cstate="email"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59464" y="90487"/>
              <a:ext cx="1388671" cy="1005672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326FDCB-F7B3-46CD-9F34-22DF31DDC9EC}"/>
              </a:ext>
            </a:extLst>
          </p:cNvPr>
          <p:cNvGrpSpPr/>
          <p:nvPr userDrawn="1"/>
        </p:nvGrpSpPr>
        <p:grpSpPr>
          <a:xfrm>
            <a:off x="0" y="4655267"/>
            <a:ext cx="12191997" cy="2366504"/>
            <a:chOff x="0" y="4655268"/>
            <a:chExt cx="12191997" cy="1791156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763364D7-7672-4841-99DC-B709D87743FE}"/>
                </a:ext>
              </a:extLst>
            </p:cNvPr>
            <p:cNvSpPr/>
            <p:nvPr userDrawn="1"/>
          </p:nvSpPr>
          <p:spPr>
            <a:xfrm>
              <a:off x="0" y="4690189"/>
              <a:ext cx="10713493" cy="1671442"/>
            </a:xfrm>
            <a:custGeom>
              <a:avLst/>
              <a:gdLst>
                <a:gd fmla="*/ 0 w 7640053" name="connsiteX0"/>
                <a:gd fmla="*/ 0 h 1419727" name="connsiteY0"/>
                <a:gd fmla="*/ 0 w 7640053" name="connsiteX1"/>
                <a:gd fmla="*/ 1419727 h 1419727" name="connsiteY1"/>
                <a:gd fmla="*/ 6268453 w 7640053" name="connsiteX2"/>
                <a:gd fmla="*/ 1419727 h 1419727" name="connsiteY2"/>
                <a:gd fmla="*/ 7640053 w 7640053" name="connsiteX3"/>
                <a:gd fmla="*/ 48127 h 1419727" name="connsiteY3"/>
                <a:gd fmla="*/ 0 w 7640053" name="connsiteX4"/>
                <a:gd fmla="*/ 0 h 1419727" name="connsiteY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19727" w="7640053">
                  <a:moveTo>
                    <a:pt x="0" y="0"/>
                  </a:moveTo>
                  <a:lnTo>
                    <a:pt x="0" y="1419727"/>
                  </a:lnTo>
                  <a:lnTo>
                    <a:pt x="6268453" y="1419727"/>
                  </a:lnTo>
                  <a:lnTo>
                    <a:pt x="7640053" y="48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818D7309-FE72-4094-8D8A-C48B54CAC64E}"/>
                </a:ext>
              </a:extLst>
            </p:cNvPr>
            <p:cNvSpPr/>
            <p:nvPr userDrawn="1"/>
          </p:nvSpPr>
          <p:spPr>
            <a:xfrm flipH="1">
              <a:off x="7888405" y="4655268"/>
              <a:ext cx="4303592" cy="1791156"/>
            </a:xfrm>
            <a:custGeom>
              <a:avLst/>
              <a:gdLst>
                <a:gd fmla="*/ 0 w 7640053" name="connsiteX0"/>
                <a:gd fmla="*/ 0 h 1419727" name="connsiteY0"/>
                <a:gd fmla="*/ 0 w 7640053" name="connsiteX1"/>
                <a:gd fmla="*/ 1419727 h 1419727" name="connsiteY1"/>
                <a:gd fmla="*/ 6268453 w 7640053" name="connsiteX2"/>
                <a:gd fmla="*/ 1419727 h 1419727" name="connsiteY2"/>
                <a:gd fmla="*/ 7640053 w 7640053" name="connsiteX3"/>
                <a:gd fmla="*/ 48127 h 1419727" name="connsiteY3"/>
                <a:gd fmla="*/ 0 w 7640053" name="connsiteX4"/>
                <a:gd fmla="*/ 0 h 1419727" name="connsiteY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19727" w="7640053">
                  <a:moveTo>
                    <a:pt x="0" y="0"/>
                  </a:moveTo>
                  <a:lnTo>
                    <a:pt x="0" y="1419727"/>
                  </a:lnTo>
                  <a:lnTo>
                    <a:pt x="6268453" y="1419727"/>
                  </a:lnTo>
                  <a:lnTo>
                    <a:pt x="7640053" y="48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48417D4-D884-48F0-A534-DFCEC1D25F27}"/>
              </a:ext>
            </a:extLst>
          </p:cNvPr>
          <p:cNvGrpSpPr/>
          <p:nvPr userDrawn="1"/>
        </p:nvGrpSpPr>
        <p:grpSpPr>
          <a:xfrm>
            <a:off x="0" y="1142190"/>
            <a:ext cx="12192001" cy="3643354"/>
            <a:chOff x="0" y="1142190"/>
            <a:chExt cx="12192001" cy="364335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2652601-C428-4D4C-A04B-E4E1405423DA}"/>
                </a:ext>
              </a:extLst>
            </p:cNvPr>
            <p:cNvGrpSpPr/>
            <p:nvPr/>
          </p:nvGrpSpPr>
          <p:grpSpPr>
            <a:xfrm>
              <a:off x="0" y="1142190"/>
              <a:ext cx="12192001" cy="3643354"/>
              <a:chOff x="0" y="985623"/>
              <a:chExt cx="12134369" cy="3626132"/>
            </a:xfrm>
          </p:grpSpPr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8EADF364-B259-4E25-B18A-40FB5502BF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4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-25"/>
              <a:stretch/>
            </p:blipFill>
            <p:spPr>
              <a:xfrm>
                <a:off x="3332858" y="985629"/>
                <a:ext cx="2892997" cy="3626126"/>
              </a:xfrm>
              <a:prstGeom prst="rect">
                <a:avLst/>
              </a:prstGeom>
            </p:spPr>
          </p:pic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055A5E78-9BB8-436C-AF0B-28A0628CFA2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5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-6"/>
              <a:stretch/>
            </p:blipFill>
            <p:spPr>
              <a:xfrm>
                <a:off x="6225854" y="2768318"/>
                <a:ext cx="1425973" cy="1838181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D9B19D33-8468-48AD-88A7-1D15C16AD56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6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23"/>
              <a:stretch/>
            </p:blipFill>
            <p:spPr>
              <a:xfrm>
                <a:off x="7651828" y="2776844"/>
                <a:ext cx="1437370" cy="1829655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E140D7C1-5F4D-4773-9E97-4C314C516CD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7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38"/>
              <a:stretch/>
            </p:blipFill>
            <p:spPr>
              <a:xfrm>
                <a:off x="0" y="985629"/>
                <a:ext cx="3328328" cy="3626125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2697D3D5-9222-4C63-B494-6456F625051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8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088862" y="985629"/>
                <a:ext cx="3045507" cy="3626125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801CA536-95CF-4E36-9BBA-1DB2E1637BC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9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42" r="7"/>
              <a:stretch/>
            </p:blipFill>
            <p:spPr>
              <a:xfrm>
                <a:off x="7651829" y="985623"/>
                <a:ext cx="1460493" cy="1777440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6BAB935A-FA4D-461C-AB83-386BDC0F9AD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email" r:embed="rId10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-32" r="14"/>
              <a:stretch/>
            </p:blipFill>
            <p:spPr>
              <a:xfrm>
                <a:off x="6203543" y="985629"/>
                <a:ext cx="1448285" cy="1782689"/>
              </a:xfrm>
              <a:prstGeom prst="rect">
                <a:avLst/>
              </a:prstGeom>
            </p:spPr>
          </p:pic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20C12B1-2089-4BB8-903B-FBA889BE9BF0}"/>
                </a:ext>
              </a:extLst>
            </p:cNvPr>
            <p:cNvGrpSpPr/>
            <p:nvPr userDrawn="1"/>
          </p:nvGrpSpPr>
          <p:grpSpPr>
            <a:xfrm>
              <a:off x="5438693" y="2127192"/>
              <a:ext cx="1603668" cy="1578001"/>
              <a:chOff x="4760125" y="4827470"/>
              <a:chExt cx="1421015" cy="1398272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A37B717-043F-493D-94A0-B34D93661038}"/>
                  </a:ext>
                </a:extLst>
              </p:cNvPr>
              <p:cNvSpPr/>
              <p:nvPr/>
            </p:nvSpPr>
            <p:spPr>
              <a:xfrm>
                <a:off x="4760125" y="4827470"/>
                <a:ext cx="1421015" cy="13982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/>
              </a:p>
            </p:txBody>
          </p:sp>
          <p:pic>
            <p:nvPicPr>
              <p:cNvPr descr="Diagram, logo&#10;&#10;Description automatically generated" id="48" name="Picture 47">
                <a:extLst>
                  <a:ext uri="{FF2B5EF4-FFF2-40B4-BE49-F238E27FC236}">
                    <a16:creationId xmlns:a16="http://schemas.microsoft.com/office/drawing/2014/main" id="{307FEFC4-5B0E-487F-905E-CB482CA9D9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cstate="email"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833545" y="4886009"/>
                <a:ext cx="1279253" cy="128025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870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DB0D1F-B21B-4564-B507-31307BB35E5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D815AE-E08B-4062-8EF7-DE5973C32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86644-FEDE-4FA0-8F34-FE66D88C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464FA-6F3F-45F8-971F-33DEEB87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67801B9-4A54-4751-9D90-2FDC18C55E2D}"/>
              </a:ext>
            </a:extLst>
          </p:cNvPr>
          <p:cNvGrpSpPr/>
          <p:nvPr userDrawn="1"/>
        </p:nvGrpSpPr>
        <p:grpSpPr>
          <a:xfrm>
            <a:off x="237549" y="141761"/>
            <a:ext cx="11716902" cy="876203"/>
            <a:chOff x="237549" y="141761"/>
            <a:chExt cx="11716902" cy="876203"/>
          </a:xfrm>
        </p:grpSpPr>
        <p:pic>
          <p:nvPicPr>
            <p:cNvPr id="11" name="Picture 10" descr="Text, letter&#10;&#10;Description automatically generated">
              <a:extLst>
                <a:ext uri="{FF2B5EF4-FFF2-40B4-BE49-F238E27FC236}">
                  <a16:creationId xmlns:a16="http://schemas.microsoft.com/office/drawing/2014/main" id="{4363931C-CAC9-4424-9F98-6676EF18838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7549" y="275158"/>
              <a:ext cx="1250057" cy="568521"/>
            </a:xfrm>
            <a:prstGeom prst="rect">
              <a:avLst/>
            </a:prstGeom>
          </p:spPr>
        </p:pic>
        <p:pic>
          <p:nvPicPr>
            <p:cNvPr id="15" name="Picture 14" descr="Diagram, logo&#10;&#10;Description automatically generated">
              <a:extLst>
                <a:ext uri="{FF2B5EF4-FFF2-40B4-BE49-F238E27FC236}">
                  <a16:creationId xmlns:a16="http://schemas.microsoft.com/office/drawing/2014/main" id="{41C5F5AC-2ABE-4746-B470-90AEA748A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78932" y="141761"/>
              <a:ext cx="875519" cy="876203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D002F85-DC38-4C2D-9F23-238DE55A3433}"/>
              </a:ext>
            </a:extLst>
          </p:cNvPr>
          <p:cNvGrpSpPr/>
          <p:nvPr userDrawn="1"/>
        </p:nvGrpSpPr>
        <p:grpSpPr>
          <a:xfrm>
            <a:off x="0" y="6716238"/>
            <a:ext cx="12190037" cy="141761"/>
            <a:chOff x="0" y="6582842"/>
            <a:chExt cx="12190037" cy="27515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FDB0CD8-18F5-4204-B99F-53E1A27F45BA}"/>
                </a:ext>
              </a:extLst>
            </p:cNvPr>
            <p:cNvSpPr/>
            <p:nvPr userDrawn="1"/>
          </p:nvSpPr>
          <p:spPr>
            <a:xfrm>
              <a:off x="0" y="6582842"/>
              <a:ext cx="9657347" cy="2751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4C40D40-0CE9-4ED2-AD93-636A77F9A033}"/>
                </a:ext>
              </a:extLst>
            </p:cNvPr>
            <p:cNvSpPr/>
            <p:nvPr userDrawn="1"/>
          </p:nvSpPr>
          <p:spPr>
            <a:xfrm>
              <a:off x="9817768" y="6582842"/>
              <a:ext cx="2372269" cy="2751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itle 118">
            <a:extLst>
              <a:ext uri="{FF2B5EF4-FFF2-40B4-BE49-F238E27FC236}">
                <a16:creationId xmlns:a16="http://schemas.microsoft.com/office/drawing/2014/main" id="{0AB707CE-4D4C-489C-9ACB-5B8D976D7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437" y="1"/>
            <a:ext cx="9025647" cy="10179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065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5B3E2C7-860C-403F-825C-72E6AD5AF302}"/>
              </a:ext>
            </a:extLst>
          </p:cNvPr>
          <p:cNvSpPr/>
          <p:nvPr userDrawn="1"/>
        </p:nvSpPr>
        <p:spPr>
          <a:xfrm>
            <a:off x="-1963" y="-25631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8027775-3887-44A2-B674-E814AA811EEB}"/>
              </a:ext>
            </a:extLst>
          </p:cNvPr>
          <p:cNvGrpSpPr/>
          <p:nvPr userDrawn="1"/>
        </p:nvGrpSpPr>
        <p:grpSpPr>
          <a:xfrm>
            <a:off x="237549" y="141761"/>
            <a:ext cx="11716902" cy="876203"/>
            <a:chOff x="237549" y="141761"/>
            <a:chExt cx="11716902" cy="876203"/>
          </a:xfrm>
        </p:grpSpPr>
        <p:pic>
          <p:nvPicPr>
            <p:cNvPr id="9" name="Picture 8" descr="Text, letter&#10;&#10;Description automatically generated">
              <a:extLst>
                <a:ext uri="{FF2B5EF4-FFF2-40B4-BE49-F238E27FC236}">
                  <a16:creationId xmlns:a16="http://schemas.microsoft.com/office/drawing/2014/main" id="{90828386-B859-45D2-9844-77D69C8DA7C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7549" y="275158"/>
              <a:ext cx="1250057" cy="568521"/>
            </a:xfrm>
            <a:prstGeom prst="rect">
              <a:avLst/>
            </a:prstGeom>
          </p:spPr>
        </p:pic>
        <p:pic>
          <p:nvPicPr>
            <p:cNvPr id="10" name="Picture 9" descr="Diagram, logo&#10;&#10;Description automatically generated">
              <a:extLst>
                <a:ext uri="{FF2B5EF4-FFF2-40B4-BE49-F238E27FC236}">
                  <a16:creationId xmlns:a16="http://schemas.microsoft.com/office/drawing/2014/main" id="{B9F6B510-B04C-40CA-8915-E624BF9E1D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78932" y="141761"/>
              <a:ext cx="875519" cy="87620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4458E4-A1BF-4132-9210-A86CFEE36C87}"/>
              </a:ext>
            </a:extLst>
          </p:cNvPr>
          <p:cNvGrpSpPr/>
          <p:nvPr userDrawn="1"/>
        </p:nvGrpSpPr>
        <p:grpSpPr>
          <a:xfrm>
            <a:off x="0" y="6700030"/>
            <a:ext cx="12190037" cy="157970"/>
            <a:chOff x="0" y="6582842"/>
            <a:chExt cx="12190037" cy="2751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988948F-E95A-4DD7-A65B-7CDF8846EBCE}"/>
                </a:ext>
              </a:extLst>
            </p:cNvPr>
            <p:cNvSpPr/>
            <p:nvPr userDrawn="1"/>
          </p:nvSpPr>
          <p:spPr>
            <a:xfrm>
              <a:off x="0" y="6582842"/>
              <a:ext cx="9657347" cy="2751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C2BCF8-A6BC-4409-AB07-071DE879E63B}"/>
                </a:ext>
              </a:extLst>
            </p:cNvPr>
            <p:cNvSpPr/>
            <p:nvPr userDrawn="1"/>
          </p:nvSpPr>
          <p:spPr>
            <a:xfrm>
              <a:off x="9817768" y="6582842"/>
              <a:ext cx="2372269" cy="2751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5B1913-2C6D-43BF-90C6-7638D87A4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256" y="157970"/>
            <a:ext cx="9087090" cy="87620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60357-77BC-40BD-AC3D-6AF7F6F1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32" y="1503383"/>
            <a:ext cx="112155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EFA59-1EA7-484D-BD8D-7368D9F59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68C3F-44A6-47A3-B90D-47E75FD20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26C59-30F7-49B8-88AC-41EBA809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5CE2521-6A52-40B8-A067-A0E224CE2E3E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283F155-64E4-4227-8501-4A0170BE5C5D}"/>
              </a:ext>
            </a:extLst>
          </p:cNvPr>
          <p:cNvGrpSpPr/>
          <p:nvPr userDrawn="1"/>
        </p:nvGrpSpPr>
        <p:grpSpPr>
          <a:xfrm>
            <a:off x="0" y="6716238"/>
            <a:ext cx="12190037" cy="141761"/>
            <a:chOff x="0" y="6582842"/>
            <a:chExt cx="12190037" cy="2751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ADF12E8-8272-4AF2-B907-BAA7A46FC12F}"/>
                </a:ext>
              </a:extLst>
            </p:cNvPr>
            <p:cNvSpPr/>
            <p:nvPr userDrawn="1"/>
          </p:nvSpPr>
          <p:spPr>
            <a:xfrm>
              <a:off x="0" y="6582842"/>
              <a:ext cx="9657347" cy="2751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BEBE26C-4BCB-438A-8A1B-A7EDC2CC02F4}"/>
                </a:ext>
              </a:extLst>
            </p:cNvPr>
            <p:cNvSpPr/>
            <p:nvPr userDrawn="1"/>
          </p:nvSpPr>
          <p:spPr>
            <a:xfrm>
              <a:off x="9817768" y="6582842"/>
              <a:ext cx="2372269" cy="2751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621EDE-9CBB-4156-A9E6-B345E4AA8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0" y="1709738"/>
            <a:ext cx="6305266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26259-3874-4509-81C4-C7E9B71E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399" y="4589463"/>
            <a:ext cx="63052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43592-8C0E-4A52-9667-41BA661E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05531-6027-473D-A164-566D4F35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E31EA-6FF4-40BF-9419-9CAAD682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  <p:pic>
        <p:nvPicPr>
          <p:cNvPr id="23" name="Picture 22" descr="A person holding a card&#10;&#10;Description automatically generated with medium confidence">
            <a:extLst>
              <a:ext uri="{FF2B5EF4-FFF2-40B4-BE49-F238E27FC236}">
                <a16:creationId xmlns:a16="http://schemas.microsoft.com/office/drawing/2014/main" id="{D4363896-04F8-4FB1-B8AB-460D65B01D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233915" cy="67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6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2321AD-9AAC-46F0-B45D-FB3473FD5F8E}"/>
              </a:ext>
            </a:extLst>
          </p:cNvPr>
          <p:cNvSpPr/>
          <p:nvPr userDrawn="1"/>
        </p:nvSpPr>
        <p:spPr>
          <a:xfrm>
            <a:off x="-1963" y="-25631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B840FE-1F4B-4CA3-B268-935623A3D406}"/>
              </a:ext>
            </a:extLst>
          </p:cNvPr>
          <p:cNvGrpSpPr/>
          <p:nvPr userDrawn="1"/>
        </p:nvGrpSpPr>
        <p:grpSpPr>
          <a:xfrm>
            <a:off x="237549" y="141761"/>
            <a:ext cx="11716902" cy="876203"/>
            <a:chOff x="237549" y="141761"/>
            <a:chExt cx="11716902" cy="876203"/>
          </a:xfrm>
        </p:grpSpPr>
        <p:pic>
          <p:nvPicPr>
            <p:cNvPr id="10" name="Picture 9" descr="Text, letter&#10;&#10;Description automatically generated">
              <a:extLst>
                <a:ext uri="{FF2B5EF4-FFF2-40B4-BE49-F238E27FC236}">
                  <a16:creationId xmlns:a16="http://schemas.microsoft.com/office/drawing/2014/main" id="{C2FB1A2E-72B3-4F5E-96EE-52F17C69313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7549" y="275158"/>
              <a:ext cx="1250057" cy="568521"/>
            </a:xfrm>
            <a:prstGeom prst="rect">
              <a:avLst/>
            </a:prstGeom>
          </p:spPr>
        </p:pic>
        <p:pic>
          <p:nvPicPr>
            <p:cNvPr id="11" name="Picture 10" descr="Diagram, logo&#10;&#10;Description automatically generated">
              <a:extLst>
                <a:ext uri="{FF2B5EF4-FFF2-40B4-BE49-F238E27FC236}">
                  <a16:creationId xmlns:a16="http://schemas.microsoft.com/office/drawing/2014/main" id="{1E2C4F39-25D1-40FD-AA61-1701E9C0BE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78932" y="141761"/>
              <a:ext cx="875519" cy="876203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B2957BB-F2F3-4A6B-ABB5-A3D863A83664}"/>
              </a:ext>
            </a:extLst>
          </p:cNvPr>
          <p:cNvGrpSpPr/>
          <p:nvPr userDrawn="1"/>
        </p:nvGrpSpPr>
        <p:grpSpPr>
          <a:xfrm>
            <a:off x="0" y="6700030"/>
            <a:ext cx="12190037" cy="157970"/>
            <a:chOff x="0" y="6582842"/>
            <a:chExt cx="12190037" cy="27515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136594-1209-40B1-84B5-AC3B17631CE8}"/>
                </a:ext>
              </a:extLst>
            </p:cNvPr>
            <p:cNvSpPr/>
            <p:nvPr userDrawn="1"/>
          </p:nvSpPr>
          <p:spPr>
            <a:xfrm>
              <a:off x="0" y="6582842"/>
              <a:ext cx="9657347" cy="2751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BAF8A7-1F61-4D78-8EA7-47A514B80695}"/>
                </a:ext>
              </a:extLst>
            </p:cNvPr>
            <p:cNvSpPr/>
            <p:nvPr userDrawn="1"/>
          </p:nvSpPr>
          <p:spPr>
            <a:xfrm>
              <a:off x="9817768" y="6582842"/>
              <a:ext cx="2372269" cy="2751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EEC581-6BB4-4309-B73F-50B09F7B7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398" y="83696"/>
            <a:ext cx="9367401" cy="9923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DDE61-6FD5-4B97-AD76-59F20308B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3206" y="1419708"/>
            <a:ext cx="5446594" cy="47572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74EDA-5B47-49E5-B744-12480AE2C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1525" y="1419708"/>
            <a:ext cx="5446594" cy="47572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A9C3D-28A6-4DD9-B4D2-4035948C9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7BA0B-7BA3-4F5D-9344-035AEA0D4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90381-5AF1-43FF-87CE-8922B84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7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878172-68E0-4467-8389-A5271F96C69A}"/>
              </a:ext>
            </a:extLst>
          </p:cNvPr>
          <p:cNvSpPr/>
          <p:nvPr userDrawn="1"/>
        </p:nvSpPr>
        <p:spPr>
          <a:xfrm>
            <a:off x="-1963" y="-25631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4365D7E-5B3E-4E87-B7AB-9415189D3CBA}"/>
              </a:ext>
            </a:extLst>
          </p:cNvPr>
          <p:cNvGrpSpPr/>
          <p:nvPr userDrawn="1"/>
        </p:nvGrpSpPr>
        <p:grpSpPr>
          <a:xfrm>
            <a:off x="237549" y="141761"/>
            <a:ext cx="11716902" cy="876203"/>
            <a:chOff x="237549" y="141761"/>
            <a:chExt cx="11716902" cy="876203"/>
          </a:xfrm>
        </p:grpSpPr>
        <p:pic>
          <p:nvPicPr>
            <p:cNvPr id="8" name="Picture 7" descr="Text, letter&#10;&#10;Description automatically generated">
              <a:extLst>
                <a:ext uri="{FF2B5EF4-FFF2-40B4-BE49-F238E27FC236}">
                  <a16:creationId xmlns:a16="http://schemas.microsoft.com/office/drawing/2014/main" id="{D0D4BA80-F614-4DF5-9915-FD9BF0E606B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7549" y="275158"/>
              <a:ext cx="1250057" cy="568521"/>
            </a:xfrm>
            <a:prstGeom prst="rect">
              <a:avLst/>
            </a:prstGeom>
          </p:spPr>
        </p:pic>
        <p:pic>
          <p:nvPicPr>
            <p:cNvPr id="9" name="Picture 8" descr="Diagram, logo&#10;&#10;Description automatically generated">
              <a:extLst>
                <a:ext uri="{FF2B5EF4-FFF2-40B4-BE49-F238E27FC236}">
                  <a16:creationId xmlns:a16="http://schemas.microsoft.com/office/drawing/2014/main" id="{49E258CB-99A5-40EC-ABE3-499DCA68FA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78932" y="141761"/>
              <a:ext cx="875519" cy="87620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EA3FF7-9F0A-4D1E-B0A5-B043DDBDF100}"/>
              </a:ext>
            </a:extLst>
          </p:cNvPr>
          <p:cNvGrpSpPr/>
          <p:nvPr userDrawn="1"/>
        </p:nvGrpSpPr>
        <p:grpSpPr>
          <a:xfrm>
            <a:off x="0" y="6700030"/>
            <a:ext cx="12190037" cy="157970"/>
            <a:chOff x="0" y="6582842"/>
            <a:chExt cx="12190037" cy="27515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BD74905-94F2-490B-A4D2-DD5B2AAC4BEA}"/>
                </a:ext>
              </a:extLst>
            </p:cNvPr>
            <p:cNvSpPr/>
            <p:nvPr userDrawn="1"/>
          </p:nvSpPr>
          <p:spPr>
            <a:xfrm>
              <a:off x="0" y="6582842"/>
              <a:ext cx="9657347" cy="27515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B170E33-EE1A-4559-B686-435758E10C82}"/>
                </a:ext>
              </a:extLst>
            </p:cNvPr>
            <p:cNvSpPr/>
            <p:nvPr userDrawn="1"/>
          </p:nvSpPr>
          <p:spPr>
            <a:xfrm>
              <a:off x="9817768" y="6582842"/>
              <a:ext cx="2372269" cy="27515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E8EA106-255E-4214-ABB7-54E9C1B9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814" y="136525"/>
            <a:ext cx="9168909" cy="10179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8E2B7-35D1-444C-844A-C3C00A16C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F8703F-F953-4D59-8A88-632B451EB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B0502-9C30-4A2B-A3BD-469E1433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4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18541B-BDFA-4AAA-9DC2-F9258C8B7019}"/>
              </a:ext>
            </a:extLst>
          </p:cNvPr>
          <p:cNvSpPr/>
          <p:nvPr userDrawn="1"/>
        </p:nvSpPr>
        <p:spPr>
          <a:xfrm>
            <a:off x="-1963" y="-25631"/>
            <a:ext cx="12192000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7E7922-8BE0-4422-BA70-4C27F180C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9B9DB-B53F-4D6D-B7A0-86464E80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80BF7-162B-41AA-BB59-A6B16C8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D69E2B2-61E4-480F-B887-58E53D06B57A}"/>
              </a:ext>
            </a:extLst>
          </p:cNvPr>
          <p:cNvGrpSpPr/>
          <p:nvPr userDrawn="1"/>
        </p:nvGrpSpPr>
        <p:grpSpPr>
          <a:xfrm>
            <a:off x="3" y="2220116"/>
            <a:ext cx="12191997" cy="2366504"/>
            <a:chOff x="0" y="4655268"/>
            <a:chExt cx="12191997" cy="1791156"/>
          </a:xfrm>
          <a:solidFill>
            <a:schemeClr val="bg2">
              <a:lumMod val="5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3287045-5217-453F-959B-CA40FD66C12D}"/>
                </a:ext>
              </a:extLst>
            </p:cNvPr>
            <p:cNvSpPr/>
            <p:nvPr userDrawn="1"/>
          </p:nvSpPr>
          <p:spPr>
            <a:xfrm>
              <a:off x="0" y="4690189"/>
              <a:ext cx="10713493" cy="1671442"/>
            </a:xfrm>
            <a:custGeom>
              <a:avLst/>
              <a:gdLst>
                <a:gd name="connsiteX0" fmla="*/ 0 w 7640053"/>
                <a:gd name="connsiteY0" fmla="*/ 0 h 1419727"/>
                <a:gd name="connsiteX1" fmla="*/ 0 w 7640053"/>
                <a:gd name="connsiteY1" fmla="*/ 1419727 h 1419727"/>
                <a:gd name="connsiteX2" fmla="*/ 6268453 w 7640053"/>
                <a:gd name="connsiteY2" fmla="*/ 1419727 h 1419727"/>
                <a:gd name="connsiteX3" fmla="*/ 7640053 w 7640053"/>
                <a:gd name="connsiteY3" fmla="*/ 48127 h 1419727"/>
                <a:gd name="connsiteX4" fmla="*/ 0 w 7640053"/>
                <a:gd name="connsiteY4" fmla="*/ 0 h 1419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0053" h="1419727">
                  <a:moveTo>
                    <a:pt x="0" y="0"/>
                  </a:moveTo>
                  <a:lnTo>
                    <a:pt x="0" y="1419727"/>
                  </a:lnTo>
                  <a:lnTo>
                    <a:pt x="6268453" y="1419727"/>
                  </a:lnTo>
                  <a:lnTo>
                    <a:pt x="7640053" y="48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0B8D67C-727C-4701-90A2-4C41EED1D6EA}"/>
                </a:ext>
              </a:extLst>
            </p:cNvPr>
            <p:cNvSpPr/>
            <p:nvPr userDrawn="1"/>
          </p:nvSpPr>
          <p:spPr>
            <a:xfrm flipH="1">
              <a:off x="7888405" y="4655268"/>
              <a:ext cx="4303592" cy="1791156"/>
            </a:xfrm>
            <a:custGeom>
              <a:avLst/>
              <a:gdLst>
                <a:gd name="connsiteX0" fmla="*/ 0 w 7640053"/>
                <a:gd name="connsiteY0" fmla="*/ 0 h 1419727"/>
                <a:gd name="connsiteX1" fmla="*/ 0 w 7640053"/>
                <a:gd name="connsiteY1" fmla="*/ 1419727 h 1419727"/>
                <a:gd name="connsiteX2" fmla="*/ 6268453 w 7640053"/>
                <a:gd name="connsiteY2" fmla="*/ 1419727 h 1419727"/>
                <a:gd name="connsiteX3" fmla="*/ 7640053 w 7640053"/>
                <a:gd name="connsiteY3" fmla="*/ 48127 h 1419727"/>
                <a:gd name="connsiteX4" fmla="*/ 0 w 7640053"/>
                <a:gd name="connsiteY4" fmla="*/ 0 h 1419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0053" h="1419727">
                  <a:moveTo>
                    <a:pt x="0" y="0"/>
                  </a:moveTo>
                  <a:lnTo>
                    <a:pt x="0" y="1419727"/>
                  </a:lnTo>
                  <a:lnTo>
                    <a:pt x="6268453" y="1419727"/>
                  </a:lnTo>
                  <a:lnTo>
                    <a:pt x="7640053" y="4812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 descr="A picture containing person, young, little, posing&#10;&#10;Description automatically generated">
            <a:extLst>
              <a:ext uri="{FF2B5EF4-FFF2-40B4-BE49-F238E27FC236}">
                <a16:creationId xmlns:a16="http://schemas.microsoft.com/office/drawing/2014/main" id="{AB767B46-8166-4BA1-A617-A5B521D706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3004" y="1208796"/>
            <a:ext cx="6417034" cy="414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9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A6716D-4DBA-4C6D-BAE7-016F423EB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A1DF8-03BE-480F-A4D6-006516E2C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7995B-E53B-43AD-8847-C68CD697D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83790-6F10-43A6-84DB-43D26FF06F2A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66CB9-34C3-4BF4-A207-8457190B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8A027-C930-4C91-9571-3859C5F1CA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841A-14AE-4326-A7C9-325BB3F42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2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3">
            <a:extLst>
              <a:ext uri="{FF2B5EF4-FFF2-40B4-BE49-F238E27FC236}">
                <a16:creationId xmlns:a16="http://schemas.microsoft.com/office/drawing/2014/main" id="{1302778B-AFCA-440C-B6D5-BEECE3F73BD8}"/>
              </a:ext>
            </a:extLst>
          </p:cNvPr>
          <p:cNvSpPr txBox="1">
            <a:spLocks/>
          </p:cNvSpPr>
          <p:nvPr/>
        </p:nvSpPr>
        <p:spPr>
          <a:xfrm>
            <a:off x="254949" y="5153004"/>
            <a:ext cx="7606161" cy="1109339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Orientation of ICD-11/ICHI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28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6C1CA-C1FD-466B-810A-7AF17B7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157" y="83457"/>
            <a:ext cx="9167132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Feedback from the analysis of diagnosis data in TMS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F65F0E-9B24-4974-878A-90B76D8DF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031" y="1582737"/>
            <a:ext cx="2499429" cy="493167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D123F5-1CD6-4B65-82F2-8AA012F2BB2C}"/>
              </a:ext>
            </a:extLst>
          </p:cNvPr>
          <p:cNvSpPr txBox="1"/>
          <p:nvPr/>
        </p:nvSpPr>
        <p:spPr>
          <a:xfrm>
            <a:off x="2791335" y="1498563"/>
            <a:ext cx="92509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Over 10.000 dx terms refer to “</a:t>
            </a:r>
            <a:r>
              <a:rPr lang="en-US" sz="1600" b="1" dirty="0"/>
              <a:t>Other</a:t>
            </a:r>
            <a:r>
              <a:rPr lang="en-US" sz="1600" dirty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is </a:t>
            </a:r>
            <a:r>
              <a:rPr lang="en-US" sz="1600" b="1" dirty="0"/>
              <a:t>too generic</a:t>
            </a:r>
            <a:r>
              <a:rPr lang="en-US" sz="1600" dirty="0"/>
              <a:t>: e.g. ophthalmology, vision problem, Urology, PATIENT ADMITTED UNDER CHRONIC DISEASES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is confounding </a:t>
            </a:r>
            <a:r>
              <a:rPr lang="en-US" sz="1600" b="1" dirty="0"/>
              <a:t>multiple diagnosis</a:t>
            </a:r>
            <a:r>
              <a:rPr lang="en-US" sz="1600" dirty="0"/>
              <a:t>: e.g. TDM WITH CKD WITH UREMIC ENCEPHALOPATHY WITH SEPSIS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refers to </a:t>
            </a:r>
            <a:r>
              <a:rPr lang="en-US" sz="1600" b="1" dirty="0"/>
              <a:t>medical procedures</a:t>
            </a:r>
            <a:r>
              <a:rPr lang="en-US" sz="1600" dirty="0"/>
              <a:t>: e.g. plan for lap cholecystectomy, SURGERY, URETEROSCOPY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use </a:t>
            </a:r>
            <a:r>
              <a:rPr lang="en-US" sz="1600" b="1" dirty="0"/>
              <a:t>medical jargon</a:t>
            </a:r>
            <a:r>
              <a:rPr lang="en-US" sz="1600" dirty="0"/>
              <a:t>: e.g. PHACO PCIOL PLUS SOR;  PCI TO LAD AND RCA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is </a:t>
            </a:r>
            <a:r>
              <a:rPr lang="en-US" sz="1600" b="1" dirty="0"/>
              <a:t>not referring to diagnosis</a:t>
            </a:r>
            <a:r>
              <a:rPr lang="en-US" sz="1600" dirty="0"/>
              <a:t>: e.g. PATIENT ADMISSION, Without Exploration, SAFE CONFINEMENT, PRIVATE WARD, POSITIVE, PATIENT ADDMISION, Sheet Attached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Diagnosis term has </a:t>
            </a:r>
            <a:r>
              <a:rPr lang="en-US" sz="1600" b="1" dirty="0"/>
              <a:t>spelling mistakes</a:t>
            </a:r>
            <a:r>
              <a:rPr lang="en-US" sz="1600" dirty="0"/>
              <a:t>: e.g. unstable </a:t>
            </a:r>
            <a:r>
              <a:rPr lang="en-US" sz="1600" dirty="0" err="1"/>
              <a:t>ungina</a:t>
            </a:r>
            <a:r>
              <a:rPr lang="en-US" sz="1600" dirty="0"/>
              <a:t>, URETRIC CALCULAS, URETRIC CALCULIS</a:t>
            </a:r>
          </a:p>
        </p:txBody>
      </p:sp>
    </p:spTree>
    <p:extLst>
      <p:ext uri="{BB962C8B-B14F-4D97-AF65-F5344CB8AC3E}">
        <p14:creationId xmlns:p14="http://schemas.microsoft.com/office/powerpoint/2010/main" val="18117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746AD-0340-4EAF-B061-BA93912E3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627063"/>
            <a:ext cx="9840911" cy="55943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AU" sz="2600" dirty="0"/>
              <a:t>                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A307787-F0FD-4C93-8DB3-B4E4A189598E}"/>
              </a:ext>
            </a:extLst>
          </p:cNvPr>
          <p:cNvGraphicFramePr>
            <a:graphicFrameLocks noGrp="1"/>
          </p:cNvGraphicFramePr>
          <p:nvPr/>
        </p:nvGraphicFramePr>
        <p:xfrm>
          <a:off x="1279300" y="3167635"/>
          <a:ext cx="7775486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7743">
                  <a:extLst>
                    <a:ext uri="{9D8B030D-6E8A-4147-A177-3AD203B41FA5}">
                      <a16:colId xmlns:a16="http://schemas.microsoft.com/office/drawing/2014/main" val="3824288908"/>
                    </a:ext>
                  </a:extLst>
                </a:gridCol>
                <a:gridCol w="3887743">
                  <a:extLst>
                    <a:ext uri="{9D8B030D-6E8A-4147-A177-3AD203B41FA5}">
                      <a16:colId xmlns:a16="http://schemas.microsoft.com/office/drawing/2014/main" val="537565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600" dirty="0">
                          <a:solidFill>
                            <a:sysClr val="windowText" lastClr="000000"/>
                          </a:solidFill>
                        </a:rPr>
                        <a:t>Clinical statement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600" dirty="0">
                          <a:solidFill>
                            <a:sysClr val="windowText" lastClr="000000"/>
                          </a:solidFill>
                        </a:rPr>
                        <a:t>Diagnostic statement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94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/>
                        <a:t>Unable to void, for IDC insertion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Urinary retention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/>
                        <a:t>Low HB for transfusion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Acute or chronic blood loss anaemia, iron deficiency anaemia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0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/>
                        <a:t>Urine output </a:t>
                      </a:r>
                      <a:r>
                        <a:rPr lang="en-AU" sz="2000" dirty="0">
                          <a:sym typeface="Wingdings 3" panose="05040102010807070707" pitchFamily="18" charset="2"/>
                        </a:rPr>
                        <a:t>, will bolus with IV fluids</a:t>
                      </a:r>
                      <a:endParaRPr lang="en-AU" sz="20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Dehydration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648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000" dirty="0"/>
                        <a:t>LUL infiltrate/consolidation, IV antibiotics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LUL pneumonia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6643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387C961-055F-4ACE-8A48-B2FBE5948583}"/>
              </a:ext>
            </a:extLst>
          </p:cNvPr>
          <p:cNvSpPr txBox="1"/>
          <p:nvPr/>
        </p:nvSpPr>
        <p:spPr>
          <a:xfrm>
            <a:off x="1206500" y="1668921"/>
            <a:ext cx="60966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Clinical case description is not diagnosis 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it’s not written well, it can’t be coded well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58B3FF-4565-407C-B5F0-ED12CE1AC5EF}"/>
              </a:ext>
            </a:extLst>
          </p:cNvPr>
          <p:cNvSpPr txBox="1"/>
          <p:nvPr/>
        </p:nvSpPr>
        <p:spPr>
          <a:xfrm>
            <a:off x="1828800" y="366197"/>
            <a:ext cx="9156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AU" sz="3600" b="1" dirty="0">
                <a:solidFill>
                  <a:schemeClr val="accent2"/>
                </a:solidFill>
              </a:rPr>
              <a:t>Challenges from a clinical coders perspective</a:t>
            </a:r>
          </a:p>
        </p:txBody>
      </p:sp>
    </p:spTree>
    <p:extLst>
      <p:ext uri="{BB962C8B-B14F-4D97-AF65-F5344CB8AC3E}">
        <p14:creationId xmlns:p14="http://schemas.microsoft.com/office/powerpoint/2010/main" val="188914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0D07-380C-4CB8-90F5-708A43C8F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256" y="127075"/>
            <a:ext cx="9087090" cy="87620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Main condition and Other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ED2C-0227-4A9C-9E51-A30111B4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08" y="1503382"/>
            <a:ext cx="11215584" cy="4687867"/>
          </a:xfrm>
        </p:spPr>
        <p:txBody>
          <a:bodyPr>
            <a:normAutofit/>
          </a:bodyPr>
          <a:lstStyle/>
          <a:p>
            <a:r>
              <a:rPr lang="en-US" sz="2000" b="1" dirty="0"/>
              <a:t>Main condition (principal diagnosis)</a:t>
            </a:r>
          </a:p>
          <a:p>
            <a:pPr lvl="1"/>
            <a:r>
              <a:rPr lang="en-US" sz="2000" dirty="0"/>
              <a:t>Answers the question: “Why is the patient here today?”</a:t>
            </a:r>
          </a:p>
          <a:p>
            <a:pPr lvl="1"/>
            <a:r>
              <a:rPr lang="en-US" sz="2000" dirty="0"/>
              <a:t>Is the diagnosis, condition, problem or reason that is responsible for admission, established at the end of the episode of health care</a:t>
            </a:r>
            <a:r>
              <a:rPr lang="de-DE" sz="2000" dirty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b="1" dirty="0"/>
              <a:t>Other conditions</a:t>
            </a:r>
          </a:p>
          <a:p>
            <a:pPr lvl="1"/>
            <a:r>
              <a:rPr lang="en-US" sz="2000" dirty="0"/>
              <a:t>All health conditions that co-exist at the time of visit or stay and require or affect patient care, treatment or cost. </a:t>
            </a:r>
          </a:p>
          <a:p>
            <a:pPr lvl="1"/>
            <a:r>
              <a:rPr lang="en-US" sz="2000" dirty="0"/>
              <a:t>Health conditions that were previously treated or do not longer exist should note be considered as “Other conditions”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The main condition and other condition(s) relevant to an episode of health care should be identified and recorded by the </a:t>
            </a:r>
            <a:r>
              <a:rPr lang="en-US" sz="2000" b="1" dirty="0"/>
              <a:t>responsible health care practitioner.</a:t>
            </a:r>
            <a:endParaRPr lang="de-DE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439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E75DD-173A-4FBA-A510-1BAFDA70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256" y="298525"/>
            <a:ext cx="9087090" cy="876204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General guidance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76648-3286-4CBF-AFC4-FCEC0483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32" y="1636733"/>
            <a:ext cx="11215584" cy="4351338"/>
          </a:xfrm>
        </p:spPr>
        <p:txBody>
          <a:bodyPr>
            <a:normAutofit/>
          </a:bodyPr>
          <a:lstStyle/>
          <a:p>
            <a:r>
              <a:rPr lang="en-US" sz="2200" dirty="0"/>
              <a:t>If diagnosis is an injury or poisoning include the cause of the injury or poising in the diagnosis (e.g. broken leg -&gt; fall from tree).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Include all comorbid condition as “Other condition” that affect treatment or cost (e.g. COVID-19 in asthmatic patient).</a:t>
            </a:r>
          </a:p>
        </p:txBody>
      </p:sp>
    </p:spTree>
    <p:extLst>
      <p:ext uri="{BB962C8B-B14F-4D97-AF65-F5344CB8AC3E}">
        <p14:creationId xmlns:p14="http://schemas.microsoft.com/office/powerpoint/2010/main" val="103035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E75DD-173A-4FBA-A510-1BAFDA70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Solutions for common mistakes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76648-3286-4CBF-AFC4-FCEC0483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32" y="1409700"/>
            <a:ext cx="11215584" cy="5290329"/>
          </a:xfrm>
        </p:spPr>
        <p:txBody>
          <a:bodyPr>
            <a:normAutofit/>
          </a:bodyPr>
          <a:lstStyle/>
          <a:p>
            <a:r>
              <a:rPr lang="en-US" sz="1800" dirty="0"/>
              <a:t>Multiple diagnoses in Main condition and Other condition field (e.g. Acute appendicitis, T2DM) </a:t>
            </a:r>
          </a:p>
          <a:p>
            <a:pPr lvl="1"/>
            <a:r>
              <a:rPr lang="en-US" sz="1800" b="1" dirty="0"/>
              <a:t>-&gt; write only one diagnosis in each field.</a:t>
            </a:r>
          </a:p>
          <a:p>
            <a:r>
              <a:rPr lang="en-US" sz="1800" dirty="0"/>
              <a:t>Procedure written in diagnosis field </a:t>
            </a:r>
          </a:p>
          <a:p>
            <a:pPr lvl="1"/>
            <a:r>
              <a:rPr lang="en-US" sz="1800" b="1" dirty="0"/>
              <a:t>-&gt; write the diagnosis for which procedure was done</a:t>
            </a:r>
          </a:p>
          <a:p>
            <a:r>
              <a:rPr lang="en-US" sz="1800" dirty="0"/>
              <a:t>Do not use terms or symbols that indicate uncertainty regarding the diagnosis (e.g. “Breast cancer??” vs Breast lump) </a:t>
            </a:r>
          </a:p>
          <a:p>
            <a:pPr lvl="1"/>
            <a:r>
              <a:rPr lang="en-US" sz="1800" b="1" dirty="0"/>
              <a:t>-&gt; indicate suspicions or thoughts on the case separately in the notes section.  </a:t>
            </a:r>
          </a:p>
          <a:p>
            <a:r>
              <a:rPr lang="en-US" sz="1800" dirty="0"/>
              <a:t>Main condition field retains symptom although confirmed diagnosis is available </a:t>
            </a:r>
          </a:p>
          <a:p>
            <a:pPr lvl="1"/>
            <a:r>
              <a:rPr lang="en-US" sz="1800" b="1" dirty="0"/>
              <a:t>-&gt; write confirmed diagnosis in Main condition field if available before the end of stay or visit (Breast lump vs. breast cancer)</a:t>
            </a:r>
          </a:p>
          <a:p>
            <a:r>
              <a:rPr lang="en-US" sz="1800" dirty="0"/>
              <a:t>Only some chronic condition is mentioned without indicating the reason for the particular visit or stay (e.g. “Diabetes” but patient comes for treatment of acute condition)</a:t>
            </a:r>
          </a:p>
          <a:p>
            <a:pPr lvl="1"/>
            <a:r>
              <a:rPr lang="en-US" sz="1800" b="1" dirty="0"/>
              <a:t>-&gt; record the reason for the particular episode of care  </a:t>
            </a:r>
          </a:p>
          <a:p>
            <a:r>
              <a:rPr lang="en-US" sz="1800" dirty="0"/>
              <a:t>Main condition field is empty because the patient has no complaint </a:t>
            </a:r>
          </a:p>
          <a:p>
            <a:pPr lvl="1"/>
            <a:r>
              <a:rPr lang="en-US" sz="1800" b="1" dirty="0"/>
              <a:t>-&gt; record instead of the diagnosis the reason for encounter (i.e. ICD-11 Chapter 24)</a:t>
            </a:r>
          </a:p>
        </p:txBody>
      </p:sp>
    </p:spTree>
    <p:extLst>
      <p:ext uri="{BB962C8B-B14F-4D97-AF65-F5344CB8AC3E}">
        <p14:creationId xmlns:p14="http://schemas.microsoft.com/office/powerpoint/2010/main" val="281446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3">
            <a:extLst>
              <a:ext uri="{FF2B5EF4-FFF2-40B4-BE49-F238E27FC236}">
                <a16:creationId xmlns:a16="http://schemas.microsoft.com/office/drawing/2014/main" id="{71213F60-0AE5-434E-850C-4CC398C8EC63}"/>
              </a:ext>
            </a:extLst>
          </p:cNvPr>
          <p:cNvSpPr txBox="1">
            <a:spLocks/>
          </p:cNvSpPr>
          <p:nvPr/>
        </p:nvSpPr>
        <p:spPr>
          <a:xfrm>
            <a:off x="477673" y="2874330"/>
            <a:ext cx="5213444" cy="1109339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779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8901E7-E525-48C6-814B-D69688F8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413" y="1577218"/>
            <a:ext cx="6371526" cy="2852737"/>
          </a:xfrm>
        </p:spPr>
        <p:txBody>
          <a:bodyPr>
            <a:normAutofit/>
          </a:bodyPr>
          <a:lstStyle/>
          <a:p>
            <a:r>
              <a:rPr lang="en-AU" sz="4400" b="1" dirty="0">
                <a:solidFill>
                  <a:schemeClr val="accent1"/>
                </a:solidFill>
              </a:rPr>
              <a:t>Coding </a:t>
            </a:r>
            <a:br>
              <a:rPr lang="en-AU" sz="4400" b="1" dirty="0">
                <a:solidFill>
                  <a:schemeClr val="accent1"/>
                </a:solidFill>
              </a:rPr>
            </a:br>
            <a:r>
              <a:rPr lang="en-AU" sz="4400" b="1" dirty="0">
                <a:solidFill>
                  <a:schemeClr val="accent1"/>
                </a:solidFill>
              </a:rPr>
              <a:t>“other specified” &amp; “unspecified” (e.g. residuals) </a:t>
            </a:r>
            <a:endParaRPr lang="en-US" sz="4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2FEF9-5804-4413-95F6-BB66B7BB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Classifications</a:t>
            </a:r>
            <a:endParaRPr lang="en-AU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CAC13-5007-4900-A23D-A34FED035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332" y="1543140"/>
            <a:ext cx="11215584" cy="4351338"/>
          </a:xfrm>
        </p:spPr>
        <p:txBody>
          <a:bodyPr/>
          <a:lstStyle/>
          <a:p>
            <a:r>
              <a:rPr lang="en-GB" dirty="0"/>
              <a:t>A classification contains groupings of similar entities</a:t>
            </a:r>
          </a:p>
          <a:p>
            <a:pPr lvl="1"/>
            <a:r>
              <a:rPr lang="en-GB" dirty="0"/>
              <a:t>ICD-11 is a classification</a:t>
            </a:r>
          </a:p>
          <a:p>
            <a:endParaRPr lang="en-GB" dirty="0"/>
          </a:p>
          <a:p>
            <a:r>
              <a:rPr lang="en-GB" dirty="0"/>
              <a:t>Some of these entities will have a specific/individual code</a:t>
            </a:r>
          </a:p>
          <a:p>
            <a:pPr lvl="1"/>
            <a:r>
              <a:rPr lang="en-GB" dirty="0"/>
              <a:t>High frequency disease, statistical relevance, morbidity and mortality needs</a:t>
            </a:r>
          </a:p>
          <a:p>
            <a:pPr marL="228600" lvl="1">
              <a:spcBef>
                <a:spcPts val="1000"/>
              </a:spcBef>
            </a:pPr>
            <a:endParaRPr lang="en-GB" sz="2800" dirty="0"/>
          </a:p>
          <a:p>
            <a:pPr marL="228600" lvl="1">
              <a:spcBef>
                <a:spcPts val="1000"/>
              </a:spcBef>
            </a:pPr>
            <a:r>
              <a:rPr lang="en-GB" sz="2800" dirty="0"/>
              <a:t>Other entities will NOT have a specific/individual code</a:t>
            </a:r>
          </a:p>
          <a:p>
            <a:pPr marL="685800" lvl="2">
              <a:spcBef>
                <a:spcPts val="1000"/>
              </a:spcBef>
            </a:pPr>
            <a:r>
              <a:rPr lang="en-GB" sz="2400" dirty="0"/>
              <a:t>Rare disease, low statistical relevance, poor specificity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18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7793-58C5-4FD8-9E75-77A0BA70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256" y="127075"/>
            <a:ext cx="9087090" cy="876204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Groupings</a:t>
            </a:r>
            <a:endParaRPr lang="en-AU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ADE6-034A-46D0-8FD4-F4D3CC240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groupings have a hierarchy</a:t>
            </a:r>
          </a:p>
          <a:p>
            <a:pPr lvl="1"/>
            <a:r>
              <a:rPr lang="en-GB" dirty="0"/>
              <a:t>For example:</a:t>
            </a:r>
          </a:p>
          <a:p>
            <a:pPr lvl="2"/>
            <a:r>
              <a:rPr lang="en-GB" dirty="0"/>
              <a:t>Anatomy</a:t>
            </a:r>
          </a:p>
          <a:p>
            <a:pPr lvl="2"/>
            <a:r>
              <a:rPr lang="en-GB" dirty="0"/>
              <a:t>Disease type</a:t>
            </a:r>
          </a:p>
          <a:p>
            <a:pPr lvl="2"/>
            <a:r>
              <a:rPr lang="en-GB" dirty="0"/>
              <a:t>Severity</a:t>
            </a:r>
          </a:p>
          <a:p>
            <a:pPr marL="228600" lvl="1">
              <a:spcBef>
                <a:spcPts val="1000"/>
              </a:spcBef>
            </a:pPr>
            <a:endParaRPr lang="en-GB" sz="2800" dirty="0"/>
          </a:p>
          <a:p>
            <a:pPr marL="228600" lvl="1">
              <a:spcBef>
                <a:spcPts val="1000"/>
              </a:spcBef>
            </a:pPr>
            <a:r>
              <a:rPr lang="en-GB" sz="2800" dirty="0"/>
              <a:t>The hierarchy determines what is an ‘other specified’ or ‘unspecified’ entity for a particular grouping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973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C486-C9AA-47E9-B115-E7E77AE5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8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Other specified &amp; Unspecified</a:t>
            </a:r>
            <a:endParaRPr lang="en-AU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D8DCC-5E0D-4051-8663-A86EF3B1F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65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E</a:t>
            </a:r>
            <a:r>
              <a:rPr lang="en-GB" sz="2800" dirty="0"/>
              <a:t>ntities without a specific/individual code are assigned to one of the residual codes of the grouping based on the hierarchy</a:t>
            </a:r>
          </a:p>
          <a:p>
            <a:pPr lvl="1"/>
            <a:r>
              <a:rPr lang="en-GB" dirty="0"/>
              <a:t>Other specified (Y)</a:t>
            </a:r>
          </a:p>
          <a:p>
            <a:pPr lvl="1"/>
            <a:r>
              <a:rPr lang="en-GB" dirty="0"/>
              <a:t>Unspecified (Z)</a:t>
            </a:r>
          </a:p>
          <a:p>
            <a:pPr marL="228600" lvl="1">
              <a:spcBef>
                <a:spcPts val="1000"/>
              </a:spcBef>
            </a:pPr>
            <a:endParaRPr lang="en-AU" sz="2800" dirty="0"/>
          </a:p>
          <a:p>
            <a:pPr marL="228600" lvl="1">
              <a:spcBef>
                <a:spcPts val="1000"/>
              </a:spcBef>
            </a:pPr>
            <a:r>
              <a:rPr lang="en-AU" sz="2800" dirty="0"/>
              <a:t>If the entity contains hierarchical detail that is not included in the codable entities – assign the ‘Other specified’ residual code</a:t>
            </a:r>
          </a:p>
          <a:p>
            <a:pPr marL="228600" lvl="1">
              <a:spcBef>
                <a:spcPts val="1000"/>
              </a:spcBef>
            </a:pPr>
            <a:endParaRPr lang="en-AU" sz="2800" dirty="0"/>
          </a:p>
          <a:p>
            <a:pPr marL="228600" lvl="1">
              <a:spcBef>
                <a:spcPts val="1000"/>
              </a:spcBef>
            </a:pPr>
            <a:r>
              <a:rPr lang="en-AU" sz="2800" dirty="0"/>
              <a:t>If the entity does NOT contains hierarchical detail – assign the ‘Unspecified’ residual code</a:t>
            </a:r>
          </a:p>
          <a:p>
            <a:pPr marL="228600" lvl="1">
              <a:spcBef>
                <a:spcPts val="1000"/>
              </a:spcBef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28799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DE6B-DAF6-494C-8356-7516B91C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Examples from ICD-11 – ‘Other specified’</a:t>
            </a:r>
            <a:endParaRPr lang="en-AU" b="1" dirty="0">
              <a:solidFill>
                <a:schemeClr val="accent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8A62E1-5780-4A96-8C67-4B8D73A6A9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760"/>
          <a:stretch/>
        </p:blipFill>
        <p:spPr>
          <a:xfrm>
            <a:off x="659889" y="1608455"/>
            <a:ext cx="4310132" cy="4351338"/>
          </a:xfr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250531-E5F0-4039-A34A-3FF8BD7A598B}"/>
              </a:ext>
            </a:extLst>
          </p:cNvPr>
          <p:cNvSpPr txBox="1"/>
          <p:nvPr/>
        </p:nvSpPr>
        <p:spPr>
          <a:xfrm>
            <a:off x="5838825" y="136752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404040"/>
                </a:solidFill>
                <a:effectLst/>
                <a:latin typeface="Helvetica Neue"/>
              </a:rPr>
              <a:t>DA2Y Other specified diseases of oesophagus</a:t>
            </a:r>
          </a:p>
          <a:p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83780B-57E0-4C88-BA63-28CC8BABE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005" y="1777048"/>
            <a:ext cx="3749040" cy="44196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E81EEA-6CE9-4975-9F07-244E553A2F53}"/>
              </a:ext>
            </a:extLst>
          </p:cNvPr>
          <p:cNvCxnSpPr/>
          <p:nvPr/>
        </p:nvCxnSpPr>
        <p:spPr>
          <a:xfrm flipV="1">
            <a:off x="4895850" y="1690688"/>
            <a:ext cx="1419225" cy="3795712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3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DE6B-DAF6-494C-8356-7516B91C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Examples from ICD-11- ‘Unspecified’</a:t>
            </a:r>
            <a:endParaRPr lang="en-AU" b="1" dirty="0">
              <a:solidFill>
                <a:schemeClr val="accent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8A62E1-5780-4A96-8C67-4B8D73A6A9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760"/>
          <a:stretch/>
        </p:blipFill>
        <p:spPr>
          <a:xfrm>
            <a:off x="659889" y="1608455"/>
            <a:ext cx="4310132" cy="4351338"/>
          </a:xfr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250531-E5F0-4039-A34A-3FF8BD7A598B}"/>
              </a:ext>
            </a:extLst>
          </p:cNvPr>
          <p:cNvSpPr txBox="1"/>
          <p:nvPr/>
        </p:nvSpPr>
        <p:spPr>
          <a:xfrm>
            <a:off x="5788025" y="141070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404040"/>
                </a:solidFill>
                <a:effectLst/>
                <a:latin typeface="Helvetica Neue"/>
              </a:rPr>
              <a:t>DA2Z Diseases of oesophagus, unspecified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716AB-F9BE-4B63-89A7-016E8D1B5F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6495" y="2012632"/>
            <a:ext cx="4162425" cy="1952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D30068-3E02-48BF-9BFA-8E8DC33CBF80}"/>
              </a:ext>
            </a:extLst>
          </p:cNvPr>
          <p:cNvCxnSpPr>
            <a:cxnSpLocks/>
          </p:cNvCxnSpPr>
          <p:nvPr/>
        </p:nvCxnSpPr>
        <p:spPr>
          <a:xfrm flipV="1">
            <a:off x="4505325" y="1780035"/>
            <a:ext cx="1460181" cy="399211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4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8901E7-E525-48C6-814B-D69688F8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413" y="1577218"/>
            <a:ext cx="6305266" cy="285273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Principles of Morbidity coding  </a:t>
            </a:r>
          </a:p>
        </p:txBody>
      </p:sp>
    </p:spTree>
    <p:extLst>
      <p:ext uri="{BB962C8B-B14F-4D97-AF65-F5344CB8AC3E}">
        <p14:creationId xmlns:p14="http://schemas.microsoft.com/office/powerpoint/2010/main" val="250302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6E78-166A-45C9-B7ED-9C0629EAF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3939-FC09-4331-BA5A-94E524B71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25563"/>
            <a:ext cx="5241472" cy="51474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Good quality diagnoses</a:t>
            </a:r>
          </a:p>
          <a:p>
            <a:pPr lvl="1"/>
            <a:r>
              <a:rPr lang="en-US" dirty="0"/>
              <a:t>Clearly reported</a:t>
            </a:r>
          </a:p>
          <a:p>
            <a:pPr lvl="1"/>
            <a:r>
              <a:rPr lang="en-US" dirty="0"/>
              <a:t>Main diagnosis</a:t>
            </a:r>
          </a:p>
          <a:p>
            <a:pPr lvl="1"/>
            <a:r>
              <a:rPr lang="en-US" dirty="0"/>
              <a:t>Other diagnoses</a:t>
            </a:r>
          </a:p>
          <a:p>
            <a:pPr lvl="1"/>
            <a:r>
              <a:rPr lang="en-US" dirty="0"/>
              <a:t>Avoid abbreviations</a:t>
            </a:r>
          </a:p>
          <a:p>
            <a:pPr marL="0" indent="0">
              <a:buNone/>
            </a:pPr>
            <a:r>
              <a:rPr lang="en-US" dirty="0"/>
              <a:t>Clearly formulated treatment procedures</a:t>
            </a:r>
          </a:p>
          <a:p>
            <a:pPr lvl="1"/>
            <a:r>
              <a:rPr lang="en-US" dirty="0"/>
              <a:t>Side treatments – maybe for the other diagnoses (e.g. medication)</a:t>
            </a:r>
          </a:p>
          <a:p>
            <a:endParaRPr lang="en-US" dirty="0"/>
          </a:p>
        </p:txBody>
      </p:sp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A9A8D7BB-C787-41EA-B8E9-C65BD01E2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3676" y="1646067"/>
            <a:ext cx="5616490" cy="267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9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964</Words>
  <Application>Microsoft Office PowerPoint</Application>
  <PresentationFormat>Widescreen</PresentationFormat>
  <Paragraphs>113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 Neue</vt:lpstr>
      <vt:lpstr>Wingdings 3</vt:lpstr>
      <vt:lpstr>Office Theme</vt:lpstr>
      <vt:lpstr>PowerPoint Presentation</vt:lpstr>
      <vt:lpstr>Coding  “other specified” &amp; “unspecified” (e.g. residuals) </vt:lpstr>
      <vt:lpstr>Classifications</vt:lpstr>
      <vt:lpstr>Groupings</vt:lpstr>
      <vt:lpstr>Other specified &amp; Unspecified</vt:lpstr>
      <vt:lpstr>Examples from ICD-11 – ‘Other specified’</vt:lpstr>
      <vt:lpstr>Examples from ICD-11- ‘Unspecified’</vt:lpstr>
      <vt:lpstr>Principles of Morbidity coding  </vt:lpstr>
      <vt:lpstr>Basics</vt:lpstr>
      <vt:lpstr>Feedback from the analysis of diagnosis data in TMS </vt:lpstr>
      <vt:lpstr>PowerPoint Presentation</vt:lpstr>
      <vt:lpstr>Main condition and Other conditions</vt:lpstr>
      <vt:lpstr>General guidance </vt:lpstr>
      <vt:lpstr>Solutions for common mistakes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Marcus, Smita</dc:creator>
  <cp:lastModifiedBy>Hospital Networking and Quality Assurance</cp:lastModifiedBy>
  <cp:revision>108</cp:revision>
  <dcterms:created xsi:type="dcterms:W3CDTF">2022-03-07T06:11:36Z</dcterms:created>
  <dcterms:modified xsi:type="dcterms:W3CDTF">2022-03-14T12:26:51Z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329230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