
<file path=[Content_Types].xml><?xml version="1.0" encoding="utf-8"?>
<Types xmlns="http://schemas.openxmlformats.org/package/2006/content-types">
  <Default ContentType="image/x-emf" Extension="emf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gs+xml" PartName="/ppt/tags/tag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5912" r:id="rId3"/>
    <p:sldId id="5915" r:id="rId4"/>
    <p:sldId id="1149" r:id="rId5"/>
    <p:sldId id="1150" r:id="rId6"/>
    <p:sldId id="1151" r:id="rId7"/>
    <p:sldId id="5914" r:id="rId8"/>
    <p:sldId id="5924" r:id="rId9"/>
    <p:sldId id="5916" r:id="rId10"/>
    <p:sldId id="5925" r:id="rId11"/>
    <p:sldId id="1182" r:id="rId12"/>
    <p:sldId id="1183" r:id="rId13"/>
    <p:sldId id="1184" r:id="rId14"/>
    <p:sldId id="1181" r:id="rId15"/>
    <p:sldId id="5918" r:id="rId16"/>
    <p:sldId id="5928" r:id="rId17"/>
    <p:sldId id="759" r:id="rId18"/>
    <p:sldId id="5929" r:id="rId19"/>
    <p:sldId id="5930" r:id="rId20"/>
    <p:sldId id="1857" r:id="rId21"/>
    <p:sldId id="1145" r:id="rId22"/>
    <p:sldId id="1146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673802-807B-468F-9F73-F881A54B83ED}" v="4" dt="2022-03-08T06:47:09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us, Smita" userId="5e79ae7c-cac2-44ec-be18-bf8bf3a81645" providerId="ADAL" clId="{9B673802-807B-468F-9F73-F881A54B83ED}"/>
    <pc:docChg chg="modMainMaster">
      <pc:chgData name="Marcus, Smita" userId="5e79ae7c-cac2-44ec-be18-bf8bf3a81645" providerId="ADAL" clId="{9B673802-807B-468F-9F73-F881A54B83ED}" dt="2022-03-08T05:57:38.865" v="3" actId="207"/>
      <pc:docMkLst>
        <pc:docMk/>
      </pc:docMkLst>
      <pc:sldMasterChg chg="modSldLayout">
        <pc:chgData name="Marcus, Smita" userId="5e79ae7c-cac2-44ec-be18-bf8bf3a81645" providerId="ADAL" clId="{9B673802-807B-468F-9F73-F881A54B83ED}" dt="2022-03-08T05:57:38.865" v="3" actId="207"/>
        <pc:sldMasterMkLst>
          <pc:docMk/>
          <pc:sldMasterMk cId="1190828954" sldId="2147483648"/>
        </pc:sldMasterMkLst>
        <pc:sldLayoutChg chg="modSp mod">
          <pc:chgData name="Marcus, Smita" userId="5e79ae7c-cac2-44ec-be18-bf8bf3a81645" providerId="ADAL" clId="{9B673802-807B-468F-9F73-F881A54B83ED}" dt="2022-03-08T05:57:27.698" v="2" actId="207"/>
          <pc:sldLayoutMkLst>
            <pc:docMk/>
            <pc:sldMasterMk cId="1190828954" sldId="2147483648"/>
            <pc:sldLayoutMk cId="368701574" sldId="2147483649"/>
          </pc:sldLayoutMkLst>
          <pc:spChg chg="mod">
            <ac:chgData name="Marcus, Smita" userId="5e79ae7c-cac2-44ec-be18-bf8bf3a81645" providerId="ADAL" clId="{9B673802-807B-468F-9F73-F881A54B83ED}" dt="2022-03-08T05:57:27.698" v="2" actId="207"/>
            <ac:spMkLst>
              <pc:docMk/>
              <pc:sldMasterMk cId="1190828954" sldId="2147483648"/>
              <pc:sldLayoutMk cId="368701574" sldId="2147483649"/>
              <ac:spMk id="53" creationId="{763364D7-7672-4841-99DC-B709D87743FE}"/>
            </ac:spMkLst>
          </pc:spChg>
        </pc:sldLayoutChg>
        <pc:sldLayoutChg chg="modSp mod">
          <pc:chgData name="Marcus, Smita" userId="5e79ae7c-cac2-44ec-be18-bf8bf3a81645" providerId="ADAL" clId="{9B673802-807B-468F-9F73-F881A54B83ED}" dt="2022-03-08T05:57:38.865" v="3" actId="207"/>
          <pc:sldLayoutMkLst>
            <pc:docMk/>
            <pc:sldMasterMk cId="1190828954" sldId="2147483648"/>
            <pc:sldLayoutMk cId="318092208" sldId="2147483655"/>
          </pc:sldLayoutMkLst>
          <pc:spChg chg="mod">
            <ac:chgData name="Marcus, Smita" userId="5e79ae7c-cac2-44ec-be18-bf8bf3a81645" providerId="ADAL" clId="{9B673802-807B-468F-9F73-F881A54B83ED}" dt="2022-03-08T05:57:38.865" v="3" actId="207"/>
            <ac:spMkLst>
              <pc:docMk/>
              <pc:sldMasterMk cId="1190828954" sldId="2147483648"/>
              <pc:sldLayoutMk cId="318092208" sldId="2147483655"/>
              <ac:spMk id="16" creationId="{D3287045-5217-453F-959B-CA40FD66C12D}"/>
            </ac:spMkLst>
          </pc:spChg>
          <pc:spChg chg="mod">
            <ac:chgData name="Marcus, Smita" userId="5e79ae7c-cac2-44ec-be18-bf8bf3a81645" providerId="ADAL" clId="{9B673802-807B-468F-9F73-F881A54B83ED}" dt="2022-03-08T05:57:17.315" v="1" actId="207"/>
            <ac:spMkLst>
              <pc:docMk/>
              <pc:sldMasterMk cId="1190828954" sldId="2147483648"/>
              <pc:sldLayoutMk cId="318092208" sldId="2147483655"/>
              <ac:spMk id="17" creationId="{60B8D67C-727C-4701-90A2-4C41EED1D6EA}"/>
            </ac:spMkLst>
          </pc:spChg>
          <pc:grpChg chg="mod">
            <ac:chgData name="Marcus, Smita" userId="5e79ae7c-cac2-44ec-be18-bf8bf3a81645" providerId="ADAL" clId="{9B673802-807B-468F-9F73-F881A54B83ED}" dt="2022-03-08T05:57:17.315" v="1" actId="207"/>
            <ac:grpSpMkLst>
              <pc:docMk/>
              <pc:sldMasterMk cId="1190828954" sldId="2147483648"/>
              <pc:sldLayoutMk cId="318092208" sldId="2147483655"/>
              <ac:grpSpMk id="15" creationId="{2D69E2B2-61E4-480F-B887-58E53D06B57A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14D2B-AF98-4329-B947-3AA1625A67F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7D015-1DE6-4E64-8004-B7589127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33ECF-205D-450F-A498-B6A9660AC99F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45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33ECF-205D-450F-A498-B6A9660AC99F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07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B3C5E-57E4-4A5B-888E-8D6C3B8C1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6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B3C5E-57E4-4A5B-888E-8D6C3B8C1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526509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8" Target="../media/image7.jpeg" Type="http://schemas.openxmlformats.org/officeDocument/2006/relationships/image"/><Relationship Id="rId3" Target="../media/image2.pn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Relationship Id="rId6" Target="../media/image5.jpeg" Type="http://schemas.openxmlformats.org/officeDocument/2006/relationships/image"/><Relationship Id="rId11" Target="../media/image10.jpeg" Type="http://schemas.openxmlformats.org/officeDocument/2006/relationships/image"/><Relationship Id="rId5" Target="../media/image4.jpeg" Type="http://schemas.openxmlformats.org/officeDocument/2006/relationships/image"/><Relationship Id="rId10" Target="../media/image9.jpeg" Type="http://schemas.openxmlformats.org/officeDocument/2006/relationships/image"/><Relationship Id="rId4" Target="../media/image3.jpeg" Type="http://schemas.openxmlformats.org/officeDocument/2006/relationships/image"/><Relationship Id="rId9" Target="../media/image8.jpeg" Type="http://schemas.openxmlformats.org/officeDocument/2006/relationships/image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465C37-9E1F-47CF-A22D-F4F61BBEEAE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5660E-FE13-4D73-86E7-1FEBBAD52A6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36A83790-6F10-43A6-84DB-43D26FF06F2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1896E-1F37-4D62-A64B-9175B64590F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23B63-4A9C-455B-B1DE-F0001D3B36DA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965C841A-14AE-4326-A7C9-325BB3F42FCF}" type="slidenum">
              <a:rPr lang="en-US" smtClean="0"/>
              <a:t>‹#›</a:t>
            </a:fld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B59C1DB-941D-4A9C-878F-0E6400F4EB9C}"/>
              </a:ext>
            </a:extLst>
          </p:cNvPr>
          <p:cNvGrpSpPr/>
          <p:nvPr userDrawn="1"/>
        </p:nvGrpSpPr>
        <p:grpSpPr>
          <a:xfrm>
            <a:off x="237549" y="90487"/>
            <a:ext cx="11716901" cy="1005672"/>
            <a:chOff x="331234" y="90487"/>
            <a:chExt cx="11716901" cy="1005672"/>
          </a:xfrm>
        </p:grpSpPr>
        <p:pic>
          <p:nvPicPr>
            <p:cNvPr descr="Text, letter&#10;&#10;Description automatically generated" id="42" name="Picture 41">
              <a:extLst>
                <a:ext uri="{FF2B5EF4-FFF2-40B4-BE49-F238E27FC236}">
                  <a16:creationId xmlns:a16="http://schemas.microsoft.com/office/drawing/2014/main" id="{E223E183-6FD2-4595-AE90-31B205DE2D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cstate="email"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234" y="208223"/>
              <a:ext cx="1693509" cy="770201"/>
            </a:xfrm>
            <a:prstGeom prst="rect">
              <a:avLst/>
            </a:prstGeom>
          </p:spPr>
        </p:pic>
        <p:pic>
          <p:nvPicPr>
            <p:cNvPr descr="Logo&#10;&#10;Description automatically generated" id="50" name="Picture 49">
              <a:extLst>
                <a:ext uri="{FF2B5EF4-FFF2-40B4-BE49-F238E27FC236}">
                  <a16:creationId xmlns:a16="http://schemas.microsoft.com/office/drawing/2014/main" id="{902456B4-05C9-4A37-AC79-B6218DBB96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cstate="email"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59464" y="90487"/>
              <a:ext cx="1388671" cy="1005672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326FDCB-F7B3-46CD-9F34-22DF31DDC9EC}"/>
              </a:ext>
            </a:extLst>
          </p:cNvPr>
          <p:cNvGrpSpPr/>
          <p:nvPr userDrawn="1"/>
        </p:nvGrpSpPr>
        <p:grpSpPr>
          <a:xfrm>
            <a:off x="0" y="4655267"/>
            <a:ext cx="12191997" cy="2366504"/>
            <a:chOff x="0" y="4655268"/>
            <a:chExt cx="12191997" cy="1791156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63364D7-7672-4841-99DC-B709D87743FE}"/>
                </a:ext>
              </a:extLst>
            </p:cNvPr>
            <p:cNvSpPr/>
            <p:nvPr userDrawn="1"/>
          </p:nvSpPr>
          <p:spPr>
            <a:xfrm>
              <a:off x="0" y="4690189"/>
              <a:ext cx="10713493" cy="1671442"/>
            </a:xfrm>
            <a:custGeom>
              <a:avLst/>
              <a:gdLst>
                <a:gd fmla="*/ 0 w 7640053" name="connsiteX0"/>
                <a:gd fmla="*/ 0 h 1419727" name="connsiteY0"/>
                <a:gd fmla="*/ 0 w 7640053" name="connsiteX1"/>
                <a:gd fmla="*/ 1419727 h 1419727" name="connsiteY1"/>
                <a:gd fmla="*/ 6268453 w 7640053" name="connsiteX2"/>
                <a:gd fmla="*/ 1419727 h 1419727" name="connsiteY2"/>
                <a:gd fmla="*/ 7640053 w 7640053" name="connsiteX3"/>
                <a:gd fmla="*/ 48127 h 1419727" name="connsiteY3"/>
                <a:gd fmla="*/ 0 w 7640053" name="connsiteX4"/>
                <a:gd fmla="*/ 0 h 1419727" name="connsiteY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19727" w="7640053">
                  <a:moveTo>
                    <a:pt x="0" y="0"/>
                  </a:moveTo>
                  <a:lnTo>
                    <a:pt x="0" y="1419727"/>
                  </a:lnTo>
                  <a:lnTo>
                    <a:pt x="6268453" y="1419727"/>
                  </a:lnTo>
                  <a:lnTo>
                    <a:pt x="7640053" y="48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18D7309-FE72-4094-8D8A-C48B54CAC64E}"/>
                </a:ext>
              </a:extLst>
            </p:cNvPr>
            <p:cNvSpPr/>
            <p:nvPr userDrawn="1"/>
          </p:nvSpPr>
          <p:spPr>
            <a:xfrm flipH="1">
              <a:off x="7888405" y="4655268"/>
              <a:ext cx="4303592" cy="1791156"/>
            </a:xfrm>
            <a:custGeom>
              <a:avLst/>
              <a:gdLst>
                <a:gd fmla="*/ 0 w 7640053" name="connsiteX0"/>
                <a:gd fmla="*/ 0 h 1419727" name="connsiteY0"/>
                <a:gd fmla="*/ 0 w 7640053" name="connsiteX1"/>
                <a:gd fmla="*/ 1419727 h 1419727" name="connsiteY1"/>
                <a:gd fmla="*/ 6268453 w 7640053" name="connsiteX2"/>
                <a:gd fmla="*/ 1419727 h 1419727" name="connsiteY2"/>
                <a:gd fmla="*/ 7640053 w 7640053" name="connsiteX3"/>
                <a:gd fmla="*/ 48127 h 1419727" name="connsiteY3"/>
                <a:gd fmla="*/ 0 w 7640053" name="connsiteX4"/>
                <a:gd fmla="*/ 0 h 1419727" name="connsiteY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19727" w="7640053">
                  <a:moveTo>
                    <a:pt x="0" y="0"/>
                  </a:moveTo>
                  <a:lnTo>
                    <a:pt x="0" y="1419727"/>
                  </a:lnTo>
                  <a:lnTo>
                    <a:pt x="6268453" y="1419727"/>
                  </a:lnTo>
                  <a:lnTo>
                    <a:pt x="7640053" y="48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48417D4-D884-48F0-A534-DFCEC1D25F27}"/>
              </a:ext>
            </a:extLst>
          </p:cNvPr>
          <p:cNvGrpSpPr/>
          <p:nvPr userDrawn="1"/>
        </p:nvGrpSpPr>
        <p:grpSpPr>
          <a:xfrm>
            <a:off x="0" y="1142190"/>
            <a:ext cx="12192001" cy="3643354"/>
            <a:chOff x="0" y="1142190"/>
            <a:chExt cx="12192001" cy="364335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2652601-C428-4D4C-A04B-E4E1405423DA}"/>
                </a:ext>
              </a:extLst>
            </p:cNvPr>
            <p:cNvGrpSpPr/>
            <p:nvPr/>
          </p:nvGrpSpPr>
          <p:grpSpPr>
            <a:xfrm>
              <a:off x="0" y="1142190"/>
              <a:ext cx="12192001" cy="3643354"/>
              <a:chOff x="0" y="985623"/>
              <a:chExt cx="12134369" cy="362613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EADF364-B259-4E25-B18A-40FB5502BF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email" r:embed="rId4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5"/>
              <a:stretch/>
            </p:blipFill>
            <p:spPr>
              <a:xfrm>
                <a:off x="3332858" y="985629"/>
                <a:ext cx="2892997" cy="3626126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55A5E78-9BB8-436C-AF0B-28A0628CFA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email" r:embed="rId5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6"/>
              <a:stretch/>
            </p:blipFill>
            <p:spPr>
              <a:xfrm>
                <a:off x="6225854" y="2768318"/>
                <a:ext cx="1425973" cy="183818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9B19D33-8468-48AD-88A7-1D15C16AD5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email" r:embed="rId6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3"/>
              <a:stretch/>
            </p:blipFill>
            <p:spPr>
              <a:xfrm>
                <a:off x="7651828" y="2776844"/>
                <a:ext cx="1437370" cy="182965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140D7C1-5F4D-4773-9E97-4C314C516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email" r:embed="rId7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38"/>
              <a:stretch/>
            </p:blipFill>
            <p:spPr>
              <a:xfrm>
                <a:off x="0" y="985629"/>
                <a:ext cx="3328328" cy="362612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697D3D5-9222-4C63-B494-6456F62505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email" r:embed="rId8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88862" y="985629"/>
                <a:ext cx="3045507" cy="362612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01CA536-95CF-4E36-9BBA-1DB2E1637B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email" r:embed="rId9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42" r="7"/>
              <a:stretch/>
            </p:blipFill>
            <p:spPr>
              <a:xfrm>
                <a:off x="7651829" y="985623"/>
                <a:ext cx="1460493" cy="177744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BAB935A-FA4D-461C-AB83-386BDC0F9A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email" r:embed="rId10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32" r="14"/>
              <a:stretch/>
            </p:blipFill>
            <p:spPr>
              <a:xfrm>
                <a:off x="6203543" y="985629"/>
                <a:ext cx="1448285" cy="1782689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20C12B1-2089-4BB8-903B-FBA889BE9BF0}"/>
                </a:ext>
              </a:extLst>
            </p:cNvPr>
            <p:cNvGrpSpPr/>
            <p:nvPr userDrawn="1"/>
          </p:nvGrpSpPr>
          <p:grpSpPr>
            <a:xfrm>
              <a:off x="5438693" y="2127192"/>
              <a:ext cx="1603668" cy="1578001"/>
              <a:chOff x="4760125" y="4827470"/>
              <a:chExt cx="1421015" cy="139827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A37B717-043F-493D-94A0-B34D93661038}"/>
                  </a:ext>
                </a:extLst>
              </p:cNvPr>
              <p:cNvSpPr/>
              <p:nvPr/>
            </p:nvSpPr>
            <p:spPr>
              <a:xfrm>
                <a:off x="4760125" y="4827470"/>
                <a:ext cx="1421015" cy="13982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pic>
            <p:nvPicPr>
              <p:cNvPr descr="Diagram, logo&#10;&#10;Description automatically generated" id="48" name="Picture 47">
                <a:extLst>
                  <a:ext uri="{FF2B5EF4-FFF2-40B4-BE49-F238E27FC236}">
                    <a16:creationId xmlns:a16="http://schemas.microsoft.com/office/drawing/2014/main" id="{307FEFC4-5B0E-487F-905E-CB482CA9D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email"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33545" y="4886009"/>
                <a:ext cx="1279253" cy="12802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870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B0D1F-B21B-4564-B507-31307BB35E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815AE-E08B-4062-8EF7-DE5973C3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790-6F10-43A6-84DB-43D26FF06F2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86644-FEDE-4FA0-8F34-FE66D88C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464FA-6F3F-45F8-971F-33DEEB87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841A-14AE-4326-A7C9-325BB3F42FCF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7801B9-4A54-4751-9D90-2FDC18C55E2D}"/>
              </a:ext>
            </a:extLst>
          </p:cNvPr>
          <p:cNvGrpSpPr/>
          <p:nvPr userDrawn="1"/>
        </p:nvGrpSpPr>
        <p:grpSpPr>
          <a:xfrm>
            <a:off x="237549" y="141761"/>
            <a:ext cx="11716902" cy="876203"/>
            <a:chOff x="237549" y="141761"/>
            <a:chExt cx="11716902" cy="876203"/>
          </a:xfrm>
        </p:grpSpPr>
        <p:pic>
          <p:nvPicPr>
            <p:cNvPr id="11" name="Picture 10" descr="Text, letter&#10;&#10;Description automatically generated">
              <a:extLst>
                <a:ext uri="{FF2B5EF4-FFF2-40B4-BE49-F238E27FC236}">
                  <a16:creationId xmlns:a16="http://schemas.microsoft.com/office/drawing/2014/main" id="{4363931C-CAC9-4424-9F98-6676EF18838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7549" y="275158"/>
              <a:ext cx="1250057" cy="568521"/>
            </a:xfrm>
            <a:prstGeom prst="rect">
              <a:avLst/>
            </a:prstGeom>
          </p:spPr>
        </p:pic>
        <p:pic>
          <p:nvPicPr>
            <p:cNvPr id="15" name="Picture 14" descr="Diagram, logo&#10;&#10;Description automatically generated">
              <a:extLst>
                <a:ext uri="{FF2B5EF4-FFF2-40B4-BE49-F238E27FC236}">
                  <a16:creationId xmlns:a16="http://schemas.microsoft.com/office/drawing/2014/main" id="{41C5F5AC-2ABE-4746-B470-90AEA748A9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932" y="141761"/>
              <a:ext cx="875519" cy="876203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002F85-DC38-4C2D-9F23-238DE55A3433}"/>
              </a:ext>
            </a:extLst>
          </p:cNvPr>
          <p:cNvGrpSpPr/>
          <p:nvPr userDrawn="1"/>
        </p:nvGrpSpPr>
        <p:grpSpPr>
          <a:xfrm>
            <a:off x="0" y="6716238"/>
            <a:ext cx="12190037" cy="141761"/>
            <a:chOff x="0" y="6582842"/>
            <a:chExt cx="12190037" cy="27515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B0CD8-18F5-4204-B99F-53E1A27F45BA}"/>
                </a:ext>
              </a:extLst>
            </p:cNvPr>
            <p:cNvSpPr/>
            <p:nvPr userDrawn="1"/>
          </p:nvSpPr>
          <p:spPr>
            <a:xfrm>
              <a:off x="0" y="6582842"/>
              <a:ext cx="9657347" cy="2751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4C40D40-0CE9-4ED2-AD93-636A77F9A033}"/>
                </a:ext>
              </a:extLst>
            </p:cNvPr>
            <p:cNvSpPr/>
            <p:nvPr userDrawn="1"/>
          </p:nvSpPr>
          <p:spPr>
            <a:xfrm>
              <a:off x="9817768" y="6582842"/>
              <a:ext cx="2372269" cy="2751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Title 118">
            <a:extLst>
              <a:ext uri="{FF2B5EF4-FFF2-40B4-BE49-F238E27FC236}">
                <a16:creationId xmlns:a16="http://schemas.microsoft.com/office/drawing/2014/main" id="{0AB707CE-4D4C-489C-9ACB-5B8D976D7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4437" y="1"/>
            <a:ext cx="9025647" cy="10179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065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B3E2C7-860C-403F-825C-72E6AD5AF302}"/>
              </a:ext>
            </a:extLst>
          </p:cNvPr>
          <p:cNvSpPr/>
          <p:nvPr userDrawn="1"/>
        </p:nvSpPr>
        <p:spPr>
          <a:xfrm>
            <a:off x="-1963" y="-2563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027775-3887-44A2-B674-E814AA811EEB}"/>
              </a:ext>
            </a:extLst>
          </p:cNvPr>
          <p:cNvGrpSpPr/>
          <p:nvPr userDrawn="1"/>
        </p:nvGrpSpPr>
        <p:grpSpPr>
          <a:xfrm>
            <a:off x="237549" y="141761"/>
            <a:ext cx="11716902" cy="876203"/>
            <a:chOff x="237549" y="141761"/>
            <a:chExt cx="11716902" cy="876203"/>
          </a:xfrm>
        </p:grpSpPr>
        <p:pic>
          <p:nvPicPr>
            <p:cNvPr id="9" name="Picture 8" descr="Text, letter&#10;&#10;Description automatically generated">
              <a:extLst>
                <a:ext uri="{FF2B5EF4-FFF2-40B4-BE49-F238E27FC236}">
                  <a16:creationId xmlns:a16="http://schemas.microsoft.com/office/drawing/2014/main" id="{90828386-B859-45D2-9844-77D69C8DA7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7549" y="275158"/>
              <a:ext cx="1250057" cy="568521"/>
            </a:xfrm>
            <a:prstGeom prst="rect">
              <a:avLst/>
            </a:prstGeom>
          </p:spPr>
        </p:pic>
        <p:pic>
          <p:nvPicPr>
            <p:cNvPr id="10" name="Picture 9" descr="Diagram, logo&#10;&#10;Description automatically generated">
              <a:extLst>
                <a:ext uri="{FF2B5EF4-FFF2-40B4-BE49-F238E27FC236}">
                  <a16:creationId xmlns:a16="http://schemas.microsoft.com/office/drawing/2014/main" id="{B9F6B510-B04C-40CA-8915-E624BF9E1D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932" y="141761"/>
              <a:ext cx="875519" cy="87620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4458E4-A1BF-4132-9210-A86CFEE36C87}"/>
              </a:ext>
            </a:extLst>
          </p:cNvPr>
          <p:cNvGrpSpPr/>
          <p:nvPr userDrawn="1"/>
        </p:nvGrpSpPr>
        <p:grpSpPr>
          <a:xfrm>
            <a:off x="0" y="6700030"/>
            <a:ext cx="12190037" cy="157970"/>
            <a:chOff x="0" y="6582842"/>
            <a:chExt cx="12190037" cy="2751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88948F-E95A-4DD7-A65B-7CDF8846EBCE}"/>
                </a:ext>
              </a:extLst>
            </p:cNvPr>
            <p:cNvSpPr/>
            <p:nvPr userDrawn="1"/>
          </p:nvSpPr>
          <p:spPr>
            <a:xfrm>
              <a:off x="0" y="6582842"/>
              <a:ext cx="9657347" cy="2751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C2BCF8-A6BC-4409-AB07-071DE879E63B}"/>
                </a:ext>
              </a:extLst>
            </p:cNvPr>
            <p:cNvSpPr/>
            <p:nvPr userDrawn="1"/>
          </p:nvSpPr>
          <p:spPr>
            <a:xfrm>
              <a:off x="9817768" y="6582842"/>
              <a:ext cx="2372269" cy="2751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5B1913-2C6D-43BF-90C6-7638D87A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56" y="157970"/>
            <a:ext cx="9087090" cy="8762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60357-77BC-40BD-AC3D-6AF7F6F1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32" y="1503383"/>
            <a:ext cx="1121558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EFA59-1EA7-484D-BD8D-7368D9F5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790-6F10-43A6-84DB-43D26FF06F2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8C3F-44A6-47A3-B90D-47E75FD2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26C59-30F7-49B8-88AC-41EBA809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841A-14AE-4326-A7C9-325BB3F4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CE2521-6A52-40B8-A067-A0E224CE2E3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83F155-64E4-4227-8501-4A0170BE5C5D}"/>
              </a:ext>
            </a:extLst>
          </p:cNvPr>
          <p:cNvGrpSpPr/>
          <p:nvPr userDrawn="1"/>
        </p:nvGrpSpPr>
        <p:grpSpPr>
          <a:xfrm>
            <a:off x="0" y="6716238"/>
            <a:ext cx="12190037" cy="141761"/>
            <a:chOff x="0" y="6582842"/>
            <a:chExt cx="12190037" cy="2751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DF12E8-8272-4AF2-B907-BAA7A46FC12F}"/>
                </a:ext>
              </a:extLst>
            </p:cNvPr>
            <p:cNvSpPr/>
            <p:nvPr userDrawn="1"/>
          </p:nvSpPr>
          <p:spPr>
            <a:xfrm>
              <a:off x="0" y="6582842"/>
              <a:ext cx="9657347" cy="2751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EBE26C-4BCB-438A-8A1B-A7EDC2CC02F4}"/>
                </a:ext>
              </a:extLst>
            </p:cNvPr>
            <p:cNvSpPr/>
            <p:nvPr userDrawn="1"/>
          </p:nvSpPr>
          <p:spPr>
            <a:xfrm>
              <a:off x="9817768" y="6582842"/>
              <a:ext cx="2372269" cy="2751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621EDE-9CBB-4156-A9E6-B345E4AA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709738"/>
            <a:ext cx="6305266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6259-3874-4509-81C4-C7E9B71EE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399" y="4589463"/>
            <a:ext cx="63052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43592-8C0E-4A52-9667-41BA661E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790-6F10-43A6-84DB-43D26FF06F2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05531-6027-473D-A164-566D4F354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E31EA-6FF4-40BF-9419-9CAAD682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841A-14AE-4326-A7C9-325BB3F42FCF}" type="slidenum">
              <a:rPr lang="en-US" smtClean="0"/>
              <a:t>‹#›</a:t>
            </a:fld>
            <a:endParaRPr lang="en-US"/>
          </a:p>
        </p:txBody>
      </p:sp>
      <p:pic>
        <p:nvPicPr>
          <p:cNvPr id="23" name="Picture 22" descr="A person holding a card&#10;&#10;Description automatically generated with medium confidence">
            <a:extLst>
              <a:ext uri="{FF2B5EF4-FFF2-40B4-BE49-F238E27FC236}">
                <a16:creationId xmlns:a16="http://schemas.microsoft.com/office/drawing/2014/main" id="{D4363896-04F8-4FB1-B8AB-460D65B01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33915" cy="67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6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2321AD-9AAC-46F0-B45D-FB3473FD5F8E}"/>
              </a:ext>
            </a:extLst>
          </p:cNvPr>
          <p:cNvSpPr/>
          <p:nvPr userDrawn="1"/>
        </p:nvSpPr>
        <p:spPr>
          <a:xfrm>
            <a:off x="-1963" y="-2563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B840FE-1F4B-4CA3-B268-935623A3D406}"/>
              </a:ext>
            </a:extLst>
          </p:cNvPr>
          <p:cNvGrpSpPr/>
          <p:nvPr userDrawn="1"/>
        </p:nvGrpSpPr>
        <p:grpSpPr>
          <a:xfrm>
            <a:off x="237549" y="141761"/>
            <a:ext cx="11716902" cy="876203"/>
            <a:chOff x="237549" y="141761"/>
            <a:chExt cx="11716902" cy="876203"/>
          </a:xfrm>
        </p:grpSpPr>
        <p:pic>
          <p:nvPicPr>
            <p:cNvPr id="10" name="Picture 9" descr="Text, letter&#10;&#10;Description automatically generated">
              <a:extLst>
                <a:ext uri="{FF2B5EF4-FFF2-40B4-BE49-F238E27FC236}">
                  <a16:creationId xmlns:a16="http://schemas.microsoft.com/office/drawing/2014/main" id="{C2FB1A2E-72B3-4F5E-96EE-52F17C6931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7549" y="275158"/>
              <a:ext cx="1250057" cy="568521"/>
            </a:xfrm>
            <a:prstGeom prst="rect">
              <a:avLst/>
            </a:prstGeom>
          </p:spPr>
        </p:pic>
        <p:pic>
          <p:nvPicPr>
            <p:cNvPr id="11" name="Picture 10" descr="Diagram, logo&#10;&#10;Description automatically generated">
              <a:extLst>
                <a:ext uri="{FF2B5EF4-FFF2-40B4-BE49-F238E27FC236}">
                  <a16:creationId xmlns:a16="http://schemas.microsoft.com/office/drawing/2014/main" id="{1E2C4F39-25D1-40FD-AA61-1701E9C0BE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932" y="141761"/>
              <a:ext cx="875519" cy="87620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2957BB-F2F3-4A6B-ABB5-A3D863A83664}"/>
              </a:ext>
            </a:extLst>
          </p:cNvPr>
          <p:cNvGrpSpPr/>
          <p:nvPr userDrawn="1"/>
        </p:nvGrpSpPr>
        <p:grpSpPr>
          <a:xfrm>
            <a:off x="0" y="6700030"/>
            <a:ext cx="12190037" cy="157970"/>
            <a:chOff x="0" y="6582842"/>
            <a:chExt cx="12190037" cy="2751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136594-1209-40B1-84B5-AC3B17631CE8}"/>
                </a:ext>
              </a:extLst>
            </p:cNvPr>
            <p:cNvSpPr/>
            <p:nvPr userDrawn="1"/>
          </p:nvSpPr>
          <p:spPr>
            <a:xfrm>
              <a:off x="0" y="6582842"/>
              <a:ext cx="9657347" cy="2751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BAF8A7-1F61-4D78-8EA7-47A514B80695}"/>
                </a:ext>
              </a:extLst>
            </p:cNvPr>
            <p:cNvSpPr/>
            <p:nvPr userDrawn="1"/>
          </p:nvSpPr>
          <p:spPr>
            <a:xfrm>
              <a:off x="9817768" y="6582842"/>
              <a:ext cx="2372269" cy="2751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EEC581-6BB4-4309-B73F-50B09F7B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398" y="83696"/>
            <a:ext cx="9367401" cy="9923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DDE61-6FD5-4B97-AD76-59F20308B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206" y="1419708"/>
            <a:ext cx="5446594" cy="4757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74EDA-5B47-49E5-B744-12480AE2C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1525" y="1419708"/>
            <a:ext cx="5446594" cy="47572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A9C3D-28A6-4DD9-B4D2-4035948C9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790-6F10-43A6-84DB-43D26FF06F2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7BA0B-7BA3-4F5D-9344-035AEA0D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90381-5AF1-43FF-87CE-8922B84E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841A-14AE-4326-A7C9-325BB3F4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7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878172-68E0-4467-8389-A5271F96C69A}"/>
              </a:ext>
            </a:extLst>
          </p:cNvPr>
          <p:cNvSpPr/>
          <p:nvPr userDrawn="1"/>
        </p:nvSpPr>
        <p:spPr>
          <a:xfrm>
            <a:off x="-1963" y="-2563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365D7E-5B3E-4E87-B7AB-9415189D3CBA}"/>
              </a:ext>
            </a:extLst>
          </p:cNvPr>
          <p:cNvGrpSpPr/>
          <p:nvPr userDrawn="1"/>
        </p:nvGrpSpPr>
        <p:grpSpPr>
          <a:xfrm>
            <a:off x="237549" y="141761"/>
            <a:ext cx="11716902" cy="876203"/>
            <a:chOff x="237549" y="141761"/>
            <a:chExt cx="11716902" cy="876203"/>
          </a:xfrm>
        </p:grpSpPr>
        <p:pic>
          <p:nvPicPr>
            <p:cNvPr id="8" name="Picture 7" descr="Text, letter&#10;&#10;Description automatically generated">
              <a:extLst>
                <a:ext uri="{FF2B5EF4-FFF2-40B4-BE49-F238E27FC236}">
                  <a16:creationId xmlns:a16="http://schemas.microsoft.com/office/drawing/2014/main" id="{D0D4BA80-F614-4DF5-9915-FD9BF0E606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7549" y="275158"/>
              <a:ext cx="1250057" cy="568521"/>
            </a:xfrm>
            <a:prstGeom prst="rect">
              <a:avLst/>
            </a:prstGeom>
          </p:spPr>
        </p:pic>
        <p:pic>
          <p:nvPicPr>
            <p:cNvPr id="9" name="Picture 8" descr="Diagram, logo&#10;&#10;Description automatically generated">
              <a:extLst>
                <a:ext uri="{FF2B5EF4-FFF2-40B4-BE49-F238E27FC236}">
                  <a16:creationId xmlns:a16="http://schemas.microsoft.com/office/drawing/2014/main" id="{49E258CB-99A5-40EC-ABE3-499DCA68FA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932" y="141761"/>
              <a:ext cx="875519" cy="87620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EA3FF7-9F0A-4D1E-B0A5-B043DDBDF100}"/>
              </a:ext>
            </a:extLst>
          </p:cNvPr>
          <p:cNvGrpSpPr/>
          <p:nvPr userDrawn="1"/>
        </p:nvGrpSpPr>
        <p:grpSpPr>
          <a:xfrm>
            <a:off x="0" y="6700030"/>
            <a:ext cx="12190037" cy="157970"/>
            <a:chOff x="0" y="6582842"/>
            <a:chExt cx="12190037" cy="2751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D74905-94F2-490B-A4D2-DD5B2AAC4BEA}"/>
                </a:ext>
              </a:extLst>
            </p:cNvPr>
            <p:cNvSpPr/>
            <p:nvPr userDrawn="1"/>
          </p:nvSpPr>
          <p:spPr>
            <a:xfrm>
              <a:off x="0" y="6582842"/>
              <a:ext cx="9657347" cy="2751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170E33-EE1A-4559-B686-435758E10C82}"/>
                </a:ext>
              </a:extLst>
            </p:cNvPr>
            <p:cNvSpPr/>
            <p:nvPr userDrawn="1"/>
          </p:nvSpPr>
          <p:spPr>
            <a:xfrm>
              <a:off x="9817768" y="6582842"/>
              <a:ext cx="2372269" cy="2751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8EA106-255E-4214-ABB7-54E9C1B9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814" y="136525"/>
            <a:ext cx="9168909" cy="10179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8E2B7-35D1-444C-844A-C3C00A16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790-6F10-43A6-84DB-43D26FF06F2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8703F-F953-4D59-8A88-632B451EB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B0502-9C30-4A2B-A3BD-469E1433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841A-14AE-4326-A7C9-325BB3F4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18541B-BDFA-4AAA-9DC2-F9258C8B7019}"/>
              </a:ext>
            </a:extLst>
          </p:cNvPr>
          <p:cNvSpPr/>
          <p:nvPr userDrawn="1"/>
        </p:nvSpPr>
        <p:spPr>
          <a:xfrm>
            <a:off x="-1963" y="-2563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E7922-8BE0-4422-BA70-4C27F180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3790-6F10-43A6-84DB-43D26FF06F2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9B9DB-B53F-4D6D-B7A0-86464E80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80BF7-162B-41AA-BB59-A6B16C8C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841A-14AE-4326-A7C9-325BB3F42FC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69E2B2-61E4-480F-B887-58E53D06B57A}"/>
              </a:ext>
            </a:extLst>
          </p:cNvPr>
          <p:cNvGrpSpPr/>
          <p:nvPr userDrawn="1"/>
        </p:nvGrpSpPr>
        <p:grpSpPr>
          <a:xfrm>
            <a:off x="3" y="2220116"/>
            <a:ext cx="12191997" cy="2366504"/>
            <a:chOff x="0" y="4655268"/>
            <a:chExt cx="12191997" cy="1791156"/>
          </a:xfrm>
          <a:solidFill>
            <a:schemeClr val="bg2">
              <a:lumMod val="5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3287045-5217-453F-959B-CA40FD66C12D}"/>
                </a:ext>
              </a:extLst>
            </p:cNvPr>
            <p:cNvSpPr/>
            <p:nvPr userDrawn="1"/>
          </p:nvSpPr>
          <p:spPr>
            <a:xfrm>
              <a:off x="0" y="4690189"/>
              <a:ext cx="10713493" cy="1671442"/>
            </a:xfrm>
            <a:custGeom>
              <a:avLst/>
              <a:gdLst>
                <a:gd name="connsiteX0" fmla="*/ 0 w 7640053"/>
                <a:gd name="connsiteY0" fmla="*/ 0 h 1419727"/>
                <a:gd name="connsiteX1" fmla="*/ 0 w 7640053"/>
                <a:gd name="connsiteY1" fmla="*/ 1419727 h 1419727"/>
                <a:gd name="connsiteX2" fmla="*/ 6268453 w 7640053"/>
                <a:gd name="connsiteY2" fmla="*/ 1419727 h 1419727"/>
                <a:gd name="connsiteX3" fmla="*/ 7640053 w 7640053"/>
                <a:gd name="connsiteY3" fmla="*/ 48127 h 1419727"/>
                <a:gd name="connsiteX4" fmla="*/ 0 w 7640053"/>
                <a:gd name="connsiteY4" fmla="*/ 0 h 141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0053" h="1419727">
                  <a:moveTo>
                    <a:pt x="0" y="0"/>
                  </a:moveTo>
                  <a:lnTo>
                    <a:pt x="0" y="1419727"/>
                  </a:lnTo>
                  <a:lnTo>
                    <a:pt x="6268453" y="1419727"/>
                  </a:lnTo>
                  <a:lnTo>
                    <a:pt x="7640053" y="48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B8D67C-727C-4701-90A2-4C41EED1D6EA}"/>
                </a:ext>
              </a:extLst>
            </p:cNvPr>
            <p:cNvSpPr/>
            <p:nvPr userDrawn="1"/>
          </p:nvSpPr>
          <p:spPr>
            <a:xfrm flipH="1">
              <a:off x="7888405" y="4655268"/>
              <a:ext cx="4303592" cy="1791156"/>
            </a:xfrm>
            <a:custGeom>
              <a:avLst/>
              <a:gdLst>
                <a:gd name="connsiteX0" fmla="*/ 0 w 7640053"/>
                <a:gd name="connsiteY0" fmla="*/ 0 h 1419727"/>
                <a:gd name="connsiteX1" fmla="*/ 0 w 7640053"/>
                <a:gd name="connsiteY1" fmla="*/ 1419727 h 1419727"/>
                <a:gd name="connsiteX2" fmla="*/ 6268453 w 7640053"/>
                <a:gd name="connsiteY2" fmla="*/ 1419727 h 1419727"/>
                <a:gd name="connsiteX3" fmla="*/ 7640053 w 7640053"/>
                <a:gd name="connsiteY3" fmla="*/ 48127 h 1419727"/>
                <a:gd name="connsiteX4" fmla="*/ 0 w 7640053"/>
                <a:gd name="connsiteY4" fmla="*/ 0 h 141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0053" h="1419727">
                  <a:moveTo>
                    <a:pt x="0" y="0"/>
                  </a:moveTo>
                  <a:lnTo>
                    <a:pt x="0" y="1419727"/>
                  </a:lnTo>
                  <a:lnTo>
                    <a:pt x="6268453" y="1419727"/>
                  </a:lnTo>
                  <a:lnTo>
                    <a:pt x="7640053" y="48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A picture containing person, young, little, posing&#10;&#10;Description automatically generated">
            <a:extLst>
              <a:ext uri="{FF2B5EF4-FFF2-40B4-BE49-F238E27FC236}">
                <a16:creationId xmlns:a16="http://schemas.microsoft.com/office/drawing/2014/main" id="{AB767B46-8166-4BA1-A617-A5B521D70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004" y="1208796"/>
            <a:ext cx="6417034" cy="414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A6716D-4DBA-4C6D-BAE7-016F423E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A1DF8-03BE-480F-A4D6-006516E2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7995B-E53B-43AD-8847-C68CD697D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3790-6F10-43A6-84DB-43D26FF06F2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66CB9-34C3-4BF4-A207-8457190B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8A027-C930-4C91-9571-3859C5F1C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841A-14AE-4326-A7C9-325BB3F4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2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 ?><Relationships xmlns="http://schemas.openxmlformats.org/package/2006/relationships"><Relationship Id="rId3" Target="../notesSlides/notesSlide3.xml" Type="http://schemas.openxmlformats.org/officeDocument/2006/relationships/notesSlide"/><Relationship Id="rId7" Target="../media/image32.jpeg" Type="http://schemas.openxmlformats.org/officeDocument/2006/relationships/image"/><Relationship Id="rId2" Target="../slideLayouts/slideLayout7.xml" Type="http://schemas.openxmlformats.org/officeDocument/2006/relationships/slideLayout"/><Relationship Id="rId1" Target="../tags/tag1.xml" Type="http://schemas.openxmlformats.org/officeDocument/2006/relationships/tags"/><Relationship Id="rId6" Target="../media/image31.png" Type="http://schemas.openxmlformats.org/officeDocument/2006/relationships/image"/><Relationship Id="rId5" Target="../media/image30.gif" Type="http://schemas.openxmlformats.org/officeDocument/2006/relationships/image"/><Relationship Id="rId4" Target="../media/image29.pn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3">
            <a:extLst>
              <a:ext uri="{FF2B5EF4-FFF2-40B4-BE49-F238E27FC236}">
                <a16:creationId xmlns:a16="http://schemas.microsoft.com/office/drawing/2014/main" id="{1302778B-AFCA-440C-B6D5-BEECE3F73BD8}"/>
              </a:ext>
            </a:extLst>
          </p:cNvPr>
          <p:cNvSpPr txBox="1">
            <a:spLocks/>
          </p:cNvSpPr>
          <p:nvPr/>
        </p:nvSpPr>
        <p:spPr>
          <a:xfrm>
            <a:off x="254949" y="5153004"/>
            <a:ext cx="7606161" cy="110933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Orientation of ICD-11/ICHI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2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1A2473-F3F9-4437-94E4-CEB72973631D}"/>
              </a:ext>
            </a:extLst>
          </p:cNvPr>
          <p:cNvSpPr txBox="1">
            <a:spLocks/>
          </p:cNvSpPr>
          <p:nvPr/>
        </p:nvSpPr>
        <p:spPr bwMode="auto">
          <a:xfrm>
            <a:off x="1298710" y="207203"/>
            <a:ext cx="98557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813" eaLnBrk="0" fontAlgn="base" hangingPunct="0">
              <a:spcAft>
                <a:spcPts val="600"/>
              </a:spcAft>
              <a:defRPr sz="1800" b="0">
                <a:uFillTx/>
              </a:defRPr>
            </a:pPr>
            <a:r>
              <a:rPr lang="en-US" sz="3500" dirty="0">
                <a:solidFill>
                  <a:schemeClr val="accent2"/>
                </a:solidFill>
                <a:uFill>
                  <a:solidFill/>
                </a:uFill>
                <a:latin typeface="+mn-lt"/>
                <a:ea typeface="ＭＳ Ｐゴシック" charset="0"/>
              </a:rPr>
              <a:t>ICD-11 Smart search with automated indexing of </a:t>
            </a:r>
          </a:p>
          <a:p>
            <a:pPr algn="ctr" defTabSz="912813" eaLnBrk="0" fontAlgn="base" hangingPunct="0">
              <a:spcAft>
                <a:spcPts val="600"/>
              </a:spcAft>
              <a:defRPr sz="1800" b="0">
                <a:uFillTx/>
              </a:defRPr>
            </a:pPr>
            <a:r>
              <a:rPr lang="en-US" sz="3500" dirty="0">
                <a:solidFill>
                  <a:schemeClr val="accent2"/>
                </a:solidFill>
                <a:uFill>
                  <a:solidFill/>
                </a:uFill>
                <a:latin typeface="+mn-lt"/>
                <a:ea typeface="ＭＳ Ｐゴシック" charset="0"/>
              </a:rPr>
              <a:t>optional </a:t>
            </a:r>
            <a:r>
              <a:rPr lang="en-US" sz="3500" dirty="0" err="1">
                <a:solidFill>
                  <a:schemeClr val="accent2"/>
                </a:solidFill>
                <a:uFill>
                  <a:solidFill/>
                </a:uFill>
                <a:latin typeface="+mn-lt"/>
                <a:ea typeface="ＭＳ Ｐゴシック" charset="0"/>
              </a:rPr>
              <a:t>postC</a:t>
            </a:r>
            <a:r>
              <a:rPr lang="en-US" sz="3500" dirty="0">
                <a:solidFill>
                  <a:schemeClr val="accent2"/>
                </a:solidFill>
                <a:uFill>
                  <a:solidFill/>
                </a:uFill>
                <a:latin typeface="+mn-lt"/>
                <a:ea typeface="ＭＳ Ｐゴシック" charset="0"/>
              </a:rPr>
              <a:t> </a:t>
            </a:r>
          </a:p>
          <a:p>
            <a:pPr algn="ctr" defTabSz="912813" eaLnBrk="0" fontAlgn="base" hangingPunct="0">
              <a:spcAft>
                <a:spcPts val="600"/>
              </a:spcAft>
              <a:defRPr sz="1800" b="0">
                <a:uFillTx/>
              </a:defRPr>
            </a:pPr>
            <a:r>
              <a:rPr lang="en-US" sz="3500" dirty="0">
                <a:uFill>
                  <a:solidFill/>
                </a:uFill>
                <a:latin typeface="+mn-lt"/>
                <a:ea typeface="ＭＳ Ｐゴシック" charset="0"/>
              </a:rPr>
              <a:t>Example: Breast cancer, right</a:t>
            </a:r>
            <a:endParaRPr lang="LID4096" sz="3500" dirty="0">
              <a:uFill>
                <a:solidFill/>
              </a:uFill>
              <a:latin typeface="+mn-lt"/>
              <a:ea typeface="ＭＳ Ｐゴシック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FEB05-C047-44DB-A150-04213E0D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4456"/>
            <a:ext cx="12192000" cy="4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BC1A-1B89-47F9-9A43-8EADBD3A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07" y="0"/>
            <a:ext cx="10103443" cy="113664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What to do if you don’t get a search result?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D18A3-B182-4777-AE1E-865BD8C1B6C1}"/>
              </a:ext>
            </a:extLst>
          </p:cNvPr>
          <p:cNvSpPr txBox="1"/>
          <p:nvPr/>
        </p:nvSpPr>
        <p:spPr>
          <a:xfrm>
            <a:off x="2484369" y="1028700"/>
            <a:ext cx="7792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 down your search term. For example: Broken leg after fall from tree.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Search for injury: “broken leg”, subsequently search for External cause: “fall from tree”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33354-C346-4299-B8B5-BDD31ECBB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2089366"/>
            <a:ext cx="12192000" cy="42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BC1A-1B89-47F9-9A43-8EADBD3A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5" y="53008"/>
            <a:ext cx="10103443" cy="113664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What to do if you don’t get a search result? </a:t>
            </a:r>
            <a:r>
              <a:rPr lang="en-US" sz="2000" b="1" dirty="0">
                <a:solidFill>
                  <a:schemeClr val="accent2"/>
                </a:solidFill>
              </a:rPr>
              <a:t>(cont.)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D18A3-B182-4777-AE1E-865BD8C1B6C1}"/>
              </a:ext>
            </a:extLst>
          </p:cNvPr>
          <p:cNvSpPr txBox="1"/>
          <p:nvPr/>
        </p:nvSpPr>
        <p:spPr>
          <a:xfrm>
            <a:off x="2504659" y="1035182"/>
            <a:ext cx="7792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 down your search term. For example: “Broken leg after fall from tree”.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Search for injury: “broken leg”, subsequently search for External cause: “fall from tree” in  the search field “associated with”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CF6B0-C868-4D65-B340-545A1DE2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029" y="2165343"/>
            <a:ext cx="8110537" cy="4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9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BC1A-1B89-47F9-9A43-8EADBD3A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228600"/>
            <a:ext cx="10103443" cy="113664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What to do if you don’t get a search result? </a:t>
            </a:r>
            <a:r>
              <a:rPr lang="en-US" sz="2000" b="1" dirty="0">
                <a:solidFill>
                  <a:schemeClr val="accent2"/>
                </a:solidFill>
              </a:rPr>
              <a:t>(cont.)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D18A3-B182-4777-AE1E-865BD8C1B6C1}"/>
              </a:ext>
            </a:extLst>
          </p:cNvPr>
          <p:cNvSpPr txBox="1"/>
          <p:nvPr/>
        </p:nvSpPr>
        <p:spPr>
          <a:xfrm>
            <a:off x="158401" y="1477410"/>
            <a:ext cx="7792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“flexi search”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C2AA4-48C7-4359-BF62-78D2FB36F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9496"/>
            <a:ext cx="8109615" cy="2159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54A748-733E-4D9E-B631-C35C91C72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691" y="3190217"/>
            <a:ext cx="7508309" cy="31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BC1A-1B89-47F9-9A43-8EADBD3A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47" y="152400"/>
            <a:ext cx="10143609" cy="1325563"/>
          </a:xfrm>
        </p:spPr>
        <p:txBody>
          <a:bodyPr>
            <a:normAutofit fontScale="90000"/>
          </a:bodyPr>
          <a:lstStyle/>
          <a:p>
            <a:pPr marL="457200" marR="0" lv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Additional coding tool guidance: maternal &amp; perinatal conditions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246AF8-90D9-4CF4-8C7D-67A97614F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957444"/>
            <a:ext cx="12192000" cy="38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8901E7-E525-48C6-814B-D69688F8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413" y="1577218"/>
            <a:ext cx="6305266" cy="28527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ICD-11 Tooling</a:t>
            </a:r>
          </a:p>
        </p:txBody>
      </p:sp>
    </p:spTree>
    <p:extLst>
      <p:ext uri="{BB962C8B-B14F-4D97-AF65-F5344CB8AC3E}">
        <p14:creationId xmlns:p14="http://schemas.microsoft.com/office/powerpoint/2010/main" val="95439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07EC-5C3A-482B-AF7E-9B168731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56" y="634220"/>
            <a:ext cx="9087090" cy="876204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j-ea"/>
                <a:cs typeface="+mj-cs"/>
              </a:rPr>
              <a:t>Capturing clinical terms with the ICD-11 coding tool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en-IN" b="1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E285B-E855-4AB7-B31F-991AE79A4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96" y="2919399"/>
            <a:ext cx="11211007" cy="35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9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E3B1EF-A624-4BF4-8969-9583580F9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056" y="0"/>
            <a:ext cx="12261056" cy="681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DE6B-DAF6-494C-8356-7516B91C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2813" eaLnBrk="0" fontAlgn="base" hangingPunct="0">
              <a:spcAft>
                <a:spcPts val="600"/>
              </a:spcAft>
              <a:defRPr sz="1800" b="0">
                <a:uFillTx/>
              </a:defRPr>
            </a:pPr>
            <a:r>
              <a:rPr lang="en-US" sz="4400" b="1" dirty="0">
                <a:solidFill>
                  <a:schemeClr val="accent2"/>
                </a:solidFill>
                <a:uFill>
                  <a:solidFill/>
                </a:uFill>
                <a:latin typeface="+mn-lt"/>
                <a:ea typeface="ＭＳ Ｐゴシック" charset="0"/>
                <a:cs typeface="+mj-cs"/>
              </a:rPr>
              <a:t>Smart search features in ICD-11</a:t>
            </a:r>
            <a:endParaRPr lang="LID4096" sz="4400" b="1" dirty="0">
              <a:solidFill>
                <a:schemeClr val="accent2"/>
              </a:solidFill>
              <a:uFill>
                <a:solidFill/>
              </a:uFill>
              <a:latin typeface="+mn-lt"/>
              <a:ea typeface="ＭＳ Ｐゴシック" charset="0"/>
              <a:cs typeface="+mj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1A384E-F247-46D8-80E3-AD1B606EA4A5}"/>
              </a:ext>
            </a:extLst>
          </p:cNvPr>
          <p:cNvSpPr txBox="1">
            <a:spLocks/>
          </p:cNvSpPr>
          <p:nvPr/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>
                <a:uFill>
                  <a:solidFill/>
                </a:uFill>
              </a:rPr>
              <a:t>Similar words (</a:t>
            </a:r>
            <a:r>
              <a:rPr lang="en-US" sz="2200" dirty="0">
                <a:uFill>
                  <a:solidFill/>
                </a:uFill>
              </a:rPr>
              <a:t>tuberculosis – tuberculous)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uFill>
                  <a:solidFill/>
                </a:uFill>
              </a:rPr>
              <a:t>Aware of </a:t>
            </a:r>
            <a:r>
              <a:rPr lang="en-US" sz="2200" b="1" dirty="0">
                <a:uFill>
                  <a:solidFill/>
                </a:uFill>
              </a:rPr>
              <a:t>Spelling variants </a:t>
            </a:r>
            <a:r>
              <a:rPr lang="en-US" sz="2200" dirty="0">
                <a:uFill>
                  <a:solidFill/>
                </a:uFill>
              </a:rPr>
              <a:t>(edema, oedema)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uFill>
                  <a:solidFill/>
                </a:uFill>
              </a:rPr>
              <a:t>Understand synonyms (renal - kidney) (cancer – malignant neoplasm)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uFill>
                  <a:solidFill/>
                </a:uFill>
              </a:rPr>
              <a:t>Diacritic </a:t>
            </a:r>
            <a:r>
              <a:rPr lang="en-US" sz="2200" b="1" dirty="0">
                <a:uFill>
                  <a:solidFill/>
                </a:uFill>
              </a:rPr>
              <a:t>normalization</a:t>
            </a:r>
            <a:r>
              <a:rPr lang="en-US" sz="2200" dirty="0">
                <a:uFill>
                  <a:solidFill/>
                </a:uFill>
              </a:rPr>
              <a:t> (</a:t>
            </a:r>
            <a:r>
              <a:rPr lang="en-US" sz="2200" dirty="0" err="1">
                <a:uFill>
                  <a:solidFill/>
                </a:uFill>
              </a:rPr>
              <a:t>behcet</a:t>
            </a:r>
            <a:r>
              <a:rPr lang="en-US" sz="2200" dirty="0">
                <a:uFill>
                  <a:solidFill/>
                </a:uFill>
              </a:rPr>
              <a:t>, </a:t>
            </a:r>
            <a:r>
              <a:rPr lang="en-US" sz="2200" dirty="0" err="1">
                <a:uFill>
                  <a:solidFill/>
                </a:uFill>
              </a:rPr>
              <a:t>beh</a:t>
            </a:r>
            <a:r>
              <a:rPr lang="tr-TR" sz="2200" dirty="0">
                <a:uFill>
                  <a:solidFill/>
                </a:uFill>
              </a:rPr>
              <a:t>çet</a:t>
            </a:r>
            <a:r>
              <a:rPr lang="en-US" sz="2200" dirty="0">
                <a:uFill>
                  <a:solidFill/>
                </a:u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uFill>
                  <a:solidFill/>
                </a:uFill>
              </a:rPr>
              <a:t>Handling </a:t>
            </a:r>
            <a:r>
              <a:rPr lang="en-US" sz="2200" b="1" dirty="0">
                <a:uFill>
                  <a:solidFill/>
                </a:uFill>
              </a:rPr>
              <a:t>compound words </a:t>
            </a:r>
            <a:r>
              <a:rPr lang="en-US" sz="2200" dirty="0">
                <a:uFill>
                  <a:solidFill/>
                </a:uFill>
              </a:rPr>
              <a:t>(Searching </a:t>
            </a:r>
            <a:r>
              <a:rPr lang="en-US" sz="2200" b="1" dirty="0">
                <a:uFill>
                  <a:solidFill/>
                </a:uFill>
              </a:rPr>
              <a:t>myelitis</a:t>
            </a:r>
            <a:r>
              <a:rPr lang="en-US" sz="2200" dirty="0">
                <a:uFill>
                  <a:solidFill/>
                </a:uFill>
              </a:rPr>
              <a:t> will get you “</a:t>
            </a:r>
            <a:r>
              <a:rPr lang="en-US" sz="2200" b="1" dirty="0">
                <a:uFill>
                  <a:solidFill/>
                </a:uFill>
              </a:rPr>
              <a:t>Neuromyelitis</a:t>
            </a:r>
            <a:r>
              <a:rPr lang="en-US" sz="2200" dirty="0">
                <a:uFill>
                  <a:solidFill/>
                </a:uFill>
              </a:rPr>
              <a:t>” “</a:t>
            </a:r>
            <a:r>
              <a:rPr lang="en-US" sz="2200" b="1" dirty="0" err="1">
                <a:uFill>
                  <a:solidFill/>
                </a:uFill>
              </a:rPr>
              <a:t>polymyelitis</a:t>
            </a:r>
            <a:r>
              <a:rPr lang="en-US" sz="2200" dirty="0">
                <a:uFill>
                  <a:solidFill/>
                </a:uFill>
              </a:rPr>
              <a:t>” as well).</a:t>
            </a: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LID4096" sz="2200" dirty="0"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439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7BF64E0-0894-4054-85C2-BECC060D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7676"/>
            <a:ext cx="10972800" cy="564257"/>
          </a:xfrm>
        </p:spPr>
        <p:txBody>
          <a:bodyPr>
            <a:noAutofit/>
          </a:bodyPr>
          <a:lstStyle/>
          <a:p>
            <a:pPr defTabSz="912813" eaLnBrk="0" fontAlgn="base" hangingPunct="0">
              <a:spcAft>
                <a:spcPts val="600"/>
              </a:spcAft>
              <a:defRPr sz="1800" b="0">
                <a:uFillTx/>
              </a:defRPr>
            </a:pPr>
            <a:r>
              <a:rPr lang="en-US" sz="4000" b="1" dirty="0">
                <a:solidFill>
                  <a:schemeClr val="accent2"/>
                </a:solidFill>
                <a:uFill>
                  <a:solidFill/>
                </a:uFill>
                <a:latin typeface="+mn-lt"/>
                <a:ea typeface="ＭＳ Ｐゴシック" charset="0"/>
              </a:rPr>
              <a:t>Smart search features in ICD-11 </a:t>
            </a:r>
            <a:r>
              <a:rPr lang="en-US" sz="2000" b="1" dirty="0">
                <a:solidFill>
                  <a:schemeClr val="accent2"/>
                </a:solidFill>
                <a:uFill>
                  <a:solidFill/>
                </a:uFill>
                <a:latin typeface="+mn-lt"/>
                <a:ea typeface="ＭＳ Ｐゴシック" charset="0"/>
              </a:rPr>
              <a:t>(cont.)</a:t>
            </a:r>
            <a:endParaRPr lang="LID4096" sz="2000" b="1" dirty="0">
              <a:solidFill>
                <a:schemeClr val="accent2"/>
              </a:solidFill>
              <a:uFill>
                <a:solidFill/>
              </a:uFill>
              <a:latin typeface="+mn-lt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AF3AD9-1EB3-4932-B383-16DF38F18381}"/>
              </a:ext>
            </a:extLst>
          </p:cNvPr>
          <p:cNvSpPr/>
          <p:nvPr/>
        </p:nvSpPr>
        <p:spPr>
          <a:xfrm>
            <a:off x="1282882" y="1500929"/>
            <a:ext cx="35740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 completion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search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860333-E672-4C0C-A920-B9269B902FFB}"/>
              </a:ext>
            </a:extLst>
          </p:cNvPr>
          <p:cNvSpPr/>
          <p:nvPr/>
        </p:nvSpPr>
        <p:spPr>
          <a:xfrm>
            <a:off x="1418318" y="4683592"/>
            <a:ext cx="22122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Relevance based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 suggestion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may click instead of typing the next word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Sorting by alphabetical order is also provided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4CDB98-5EED-4E6C-A9C9-9776A57777A5}"/>
              </a:ext>
            </a:extLst>
          </p:cNvPr>
          <p:cNvSpPr/>
          <p:nvPr/>
        </p:nvSpPr>
        <p:spPr>
          <a:xfrm>
            <a:off x="5978269" y="19182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results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dynamically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available as user types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Organized by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matching score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classification hierarchy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2A25AA-6069-4051-A80E-545551F18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29" y="1918234"/>
            <a:ext cx="4429893" cy="22693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8A6A5-83FA-46A3-B298-D88ADFCC0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18761"/>
            <a:ext cx="5978269" cy="31387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3D69F4-DCAD-40AF-802F-974D08C75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8" y="3447393"/>
            <a:ext cx="1230194" cy="341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8901E7-E525-48C6-814B-D69688F8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413" y="1245917"/>
            <a:ext cx="6305266" cy="28527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ICD-11 Basic coding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5C35A-D5D1-42BD-8C16-73388D6D930E}"/>
              </a:ext>
            </a:extLst>
          </p:cNvPr>
          <p:cNvSpPr txBox="1"/>
          <p:nvPr/>
        </p:nvSpPr>
        <p:spPr>
          <a:xfrm>
            <a:off x="5658679" y="4029387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Basic scenarios for finding an ICD-11 code using the coding tool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577314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5F518-303D-427F-824D-658E3346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03634"/>
            <a:ext cx="11068050" cy="205119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ICD-11 Index terms includes </a:t>
            </a:r>
            <a:br>
              <a:rPr lang="en-US" sz="3600" b="1" dirty="0">
                <a:solidFill>
                  <a:schemeClr val="accent2"/>
                </a:solidFill>
              </a:rPr>
            </a:br>
            <a:r>
              <a:rPr lang="en-US" sz="2800" u="sng" dirty="0"/>
              <a:t>local term variations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DC305E-9F5E-45E8-8396-76B52A9842D1}"/>
              </a:ext>
            </a:extLst>
          </p:cNvPr>
          <p:cNvSpPr txBox="1"/>
          <p:nvPr/>
        </p:nvSpPr>
        <p:spPr>
          <a:xfrm>
            <a:off x="1524000" y="2154825"/>
            <a:ext cx="9329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IN" sz="2400" dirty="0"/>
              <a:t>Synonyms in the English version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/>
              <a:t>e.g. end-stage renal failure underGB61.5 Chronic kidney disease, Stage 5</a:t>
            </a:r>
          </a:p>
        </p:txBody>
      </p:sp>
    </p:spTree>
    <p:extLst>
      <p:ext uri="{BB962C8B-B14F-4D97-AF65-F5344CB8AC3E}">
        <p14:creationId xmlns:p14="http://schemas.microsoft.com/office/powerpoint/2010/main" val="41459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C8539-B1A8-494D-A85D-77AA759240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487438"/>
          </a:xfrm>
          <a:prstGeom prst="rect">
            <a:avLst/>
          </a:prstGeom>
        </p:spPr>
      </p:pic>
      <p:pic>
        <p:nvPicPr>
          <p:cNvPr id="4" name="Picture 3" descr="http://www.mintnosorog.narod.ru/ruka_ukaz.gif">
            <a:extLst>
              <a:ext uri="{FF2B5EF4-FFF2-40B4-BE49-F238E27FC236}">
                <a16:creationId xmlns:a16="http://schemas.microsoft.com/office/drawing/2014/main" id="{7CADC1B7-27A7-4A48-9916-1896E11F7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" r="-1"/>
          <a:stretch/>
        </p:blipFill>
        <p:spPr bwMode="auto">
          <a:xfrm rot="19523756">
            <a:off x="-668569" y="1944446"/>
            <a:ext cx="3020254" cy="1542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5FE31-307F-4F6D-B34A-79FCCFD4B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64104"/>
            <a:ext cx="12192000" cy="36455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A5FDEE-9AAB-42AE-A269-3BFB324C8B3F}"/>
              </a:ext>
            </a:extLst>
          </p:cNvPr>
          <p:cNvSpPr/>
          <p:nvPr/>
        </p:nvSpPr>
        <p:spPr>
          <a:xfrm>
            <a:off x="1203362" y="1066343"/>
            <a:ext cx="1134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STEMI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6B76E-09D4-432E-BBBB-BD12BDB25A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5587" y="952578"/>
            <a:ext cx="5497016" cy="495337"/>
          </a:xfrm>
          <a:prstGeom prst="rect">
            <a:avLst/>
          </a:prstGeom>
        </p:spPr>
      </p:pic>
      <p:pic>
        <p:nvPicPr>
          <p:cNvPr id="7" name="Picture 6" descr="http://www.mintnosorog.narod.ru/ruka_ukaz.gif">
            <a:extLst>
              <a:ext uri="{FF2B5EF4-FFF2-40B4-BE49-F238E27FC236}">
                <a16:creationId xmlns:a16="http://schemas.microsoft.com/office/drawing/2014/main" id="{F28B9E28-8A89-4189-B450-4DB9E13EF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" r="-1"/>
          <a:stretch/>
        </p:blipFill>
        <p:spPr bwMode="auto">
          <a:xfrm rot="17920640">
            <a:off x="2548465" y="3981264"/>
            <a:ext cx="3367490" cy="172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mintnosorog.narod.ru/ruka_ukaz.gif">
            <a:extLst>
              <a:ext uri="{FF2B5EF4-FFF2-40B4-BE49-F238E27FC236}">
                <a16:creationId xmlns:a16="http://schemas.microsoft.com/office/drawing/2014/main" id="{DAA69400-1CC2-4B46-93AB-2567537BF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" r="-1"/>
          <a:stretch/>
        </p:blipFill>
        <p:spPr bwMode="auto">
          <a:xfrm rot="17920640">
            <a:off x="9413663" y="2240647"/>
            <a:ext cx="3367490" cy="172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D8CFDB-65F8-4422-A478-9D6CF6EE1F3D}"/>
              </a:ext>
            </a:extLst>
          </p:cNvPr>
          <p:cNvSpPr txBox="1"/>
          <p:nvPr/>
        </p:nvSpPr>
        <p:spPr>
          <a:xfrm>
            <a:off x="9116484" y="6523534"/>
            <a:ext cx="30755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Dr. Islam Ibrahim, WHO FIC CC Kuwait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0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F95B707-9F72-4DDE-A09B-9CEED933C371}"/>
              </a:ext>
            </a:extLst>
          </p:cNvPr>
          <p:cNvGrpSpPr/>
          <p:nvPr/>
        </p:nvGrpSpPr>
        <p:grpSpPr>
          <a:xfrm>
            <a:off x="-1" y="0"/>
            <a:ext cx="12218937" cy="6858000"/>
            <a:chOff x="-1" y="0"/>
            <a:chExt cx="12218937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389CDA0-2AA4-44CE-BA66-ED2C8A45A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" y="0"/>
              <a:ext cx="1221893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EB40BB-6E28-407B-B8D1-CAFAFB009E2C}"/>
                </a:ext>
              </a:extLst>
            </p:cNvPr>
            <p:cNvSpPr/>
            <p:nvPr/>
          </p:nvSpPr>
          <p:spPr>
            <a:xfrm>
              <a:off x="5689600" y="711200"/>
              <a:ext cx="14859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85658F6-3CEF-484B-B8EF-C2E5C0E3D5C0}"/>
              </a:ext>
            </a:extLst>
          </p:cNvPr>
          <p:cNvSpPr/>
          <p:nvPr/>
        </p:nvSpPr>
        <p:spPr>
          <a:xfrm>
            <a:off x="1682250" y="3003490"/>
            <a:ext cx="4427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STEMI</a:t>
            </a:r>
          </a:p>
        </p:txBody>
      </p:sp>
      <p:pic>
        <p:nvPicPr>
          <p:cNvPr id="2050" name="Picture 2" descr="ST Elevation GIF | Gfycat">
            <a:extLst>
              <a:ext uri="{FF2B5EF4-FFF2-40B4-BE49-F238E27FC236}">
                <a16:creationId xmlns:a16="http://schemas.microsoft.com/office/drawing/2014/main" id="{BFA0C611-DF34-407E-BE95-8459571757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37" y="5497742"/>
            <a:ext cx="2382963" cy="18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ight signs of a heart attack you get a month before having one - Daily  Record">
            <a:extLst>
              <a:ext uri="{FF2B5EF4-FFF2-40B4-BE49-F238E27FC236}">
                <a16:creationId xmlns:a16="http://schemas.microsoft.com/office/drawing/2014/main" id="{158DB472-95A8-490C-B45A-9B4822225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346"/>
            <a:ext cx="3485178" cy="348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mintnosorog.narod.ru/ruka_ukaz.gif">
            <a:extLst>
              <a:ext uri="{FF2B5EF4-FFF2-40B4-BE49-F238E27FC236}">
                <a16:creationId xmlns:a16="http://schemas.microsoft.com/office/drawing/2014/main" id="{8FE07CDA-4E06-43DF-8983-B6B0A7735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" r="-1"/>
          <a:stretch/>
        </p:blipFill>
        <p:spPr bwMode="auto">
          <a:xfrm rot="5400000">
            <a:off x="6823010" y="721993"/>
            <a:ext cx="3020254" cy="1542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0638995-D39A-4CBF-95E2-AF7DD1A0937C}"/>
              </a:ext>
            </a:extLst>
          </p:cNvPr>
          <p:cNvSpPr/>
          <p:nvPr/>
        </p:nvSpPr>
        <p:spPr>
          <a:xfrm>
            <a:off x="3501393" y="5531990"/>
            <a:ext cx="1134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STEMI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08856C-1A8D-454B-B893-EFA7EE8C8F22}"/>
              </a:ext>
            </a:extLst>
          </p:cNvPr>
          <p:cNvSpPr/>
          <p:nvPr/>
        </p:nvSpPr>
        <p:spPr>
          <a:xfrm>
            <a:off x="6983731" y="2726491"/>
            <a:ext cx="4743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Acute ST elevation myocardial infarction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9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3">
            <a:extLst>
              <a:ext uri="{FF2B5EF4-FFF2-40B4-BE49-F238E27FC236}">
                <a16:creationId xmlns:a16="http://schemas.microsoft.com/office/drawing/2014/main" id="{71213F60-0AE5-434E-850C-4CC398C8EC63}"/>
              </a:ext>
            </a:extLst>
          </p:cNvPr>
          <p:cNvSpPr txBox="1">
            <a:spLocks/>
          </p:cNvSpPr>
          <p:nvPr/>
        </p:nvSpPr>
        <p:spPr>
          <a:xfrm>
            <a:off x="477673" y="2874330"/>
            <a:ext cx="5213444" cy="110933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779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D01389-B279-4043-9D97-8EC93577E935}"/>
              </a:ext>
            </a:extLst>
          </p:cNvPr>
          <p:cNvSpPr txBox="1">
            <a:spLocks/>
          </p:cNvSpPr>
          <p:nvPr/>
        </p:nvSpPr>
        <p:spPr bwMode="auto">
          <a:xfrm>
            <a:off x="1546113" y="198782"/>
            <a:ext cx="9390053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813" eaLnBrk="0" fontAlgn="base" hangingPunct="0">
              <a:spcAft>
                <a:spcPts val="600"/>
              </a:spcAft>
              <a:defRPr sz="1800" b="0">
                <a:uFillTx/>
              </a:defRPr>
            </a:pPr>
            <a:r>
              <a:rPr lang="en-US" sz="3500" b="1" dirty="0">
                <a:solidFill>
                  <a:schemeClr val="accent2"/>
                </a:solidFill>
                <a:uFill>
                  <a:solidFill/>
                </a:uFill>
                <a:latin typeface="+mn-lt"/>
                <a:ea typeface="ＭＳ Ｐゴシック" charset="0"/>
              </a:rPr>
              <a:t>Search term renders blue highlighted stem code </a:t>
            </a:r>
          </a:p>
          <a:p>
            <a:pPr algn="ctr" defTabSz="912813" eaLnBrk="0" fontAlgn="base" hangingPunct="0">
              <a:spcAft>
                <a:spcPts val="600"/>
              </a:spcAft>
              <a:defRPr sz="1800" b="0">
                <a:uFillTx/>
              </a:defRPr>
            </a:pPr>
            <a:r>
              <a:rPr lang="en-US" sz="3500" dirty="0">
                <a:uFill>
                  <a:solidFill/>
                </a:uFill>
                <a:latin typeface="+mn-lt"/>
                <a:ea typeface="ＭＳ Ｐゴシック" charset="0"/>
              </a:rPr>
              <a:t>Example: Dermatitis</a:t>
            </a:r>
            <a:endParaRPr lang="LID4096" sz="3500" dirty="0">
              <a:uFill>
                <a:solidFill/>
              </a:uFill>
              <a:latin typeface="+mn-lt"/>
              <a:ea typeface="ＭＳ Ｐゴシック" charset="0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C55D2-76D5-41F5-82D1-10ACC93C3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32" y="1624323"/>
            <a:ext cx="11100334" cy="46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3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462D-A25F-40A2-835F-F9AFFB2A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56" y="320175"/>
            <a:ext cx="9087090" cy="8762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ICD-11 has two types of codes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97788-3DD1-4A2C-904B-B288DC8E9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713" y="1503383"/>
            <a:ext cx="983311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Stem codes</a:t>
            </a:r>
          </a:p>
          <a:p>
            <a:r>
              <a:rPr lang="en-US" dirty="0"/>
              <a:t>Start with number 1-9 or letter A-S</a:t>
            </a:r>
          </a:p>
          <a:p>
            <a:r>
              <a:rPr lang="en-US" dirty="0"/>
              <a:t>Can be used alone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Extension codes</a:t>
            </a:r>
          </a:p>
          <a:p>
            <a:pPr>
              <a:buFontTx/>
              <a:buChar char="-"/>
            </a:pPr>
            <a:r>
              <a:rPr lang="en-US" dirty="0"/>
              <a:t>Start with letter: X</a:t>
            </a:r>
          </a:p>
          <a:p>
            <a:pPr>
              <a:buFontTx/>
              <a:buChar char="-"/>
            </a:pPr>
            <a:r>
              <a:rPr lang="en-US" dirty="0"/>
              <a:t>Cannot be used alone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462D-A25F-40A2-835F-F9AFFB2A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124" y="219967"/>
            <a:ext cx="9805307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ICD-11 codes can be combined: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97788-3DD1-4A2C-904B-B288DC8E9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3383"/>
            <a:ext cx="10049231" cy="4351338"/>
          </a:xfrm>
        </p:spPr>
        <p:txBody>
          <a:bodyPr/>
          <a:lstStyle/>
          <a:p>
            <a:r>
              <a:rPr lang="en-US" dirty="0"/>
              <a:t>two or more stem codes </a:t>
            </a:r>
          </a:p>
          <a:p>
            <a:r>
              <a:rPr lang="en-US" dirty="0"/>
              <a:t>adding extension code to a stem code.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called post-coordination (</a:t>
            </a:r>
            <a:r>
              <a:rPr lang="en-US" dirty="0" err="1"/>
              <a:t>postC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97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9E12-B221-48C6-8DF8-3F7DD80A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644" y="139839"/>
            <a:ext cx="9495346" cy="11889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Symbols when combining codes</a:t>
            </a:r>
            <a:br>
              <a:rPr lang="en-US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9C137-E4B7-4C52-AF93-4C1AD2634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644" y="1503383"/>
            <a:ext cx="10131272" cy="4351338"/>
          </a:xfrm>
        </p:spPr>
        <p:txBody>
          <a:bodyPr/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 code 1 </a:t>
            </a:r>
            <a:r>
              <a:rPr lang="en-US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Stem code 2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Stems code 1 </a:t>
            </a:r>
            <a:r>
              <a:rPr lang="en-US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Extension code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E6E3-5688-4B63-ACB8-1E53B86E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175" y="262633"/>
            <a:ext cx="9025647" cy="1892610"/>
          </a:xfrm>
        </p:spPr>
        <p:txBody>
          <a:bodyPr>
            <a:normAutofit/>
          </a:bodyPr>
          <a:lstStyle/>
          <a:p>
            <a:pPr defTabSz="912813" eaLnBrk="0" fontAlgn="base" hangingPunct="0">
              <a:spcAft>
                <a:spcPts val="600"/>
              </a:spcAft>
              <a:defRPr sz="1800" b="0">
                <a:uFillTx/>
              </a:defRPr>
            </a:pPr>
            <a:r>
              <a:rPr lang="en-US" sz="3200" b="1" dirty="0">
                <a:solidFill>
                  <a:schemeClr val="accent2"/>
                </a:solidFill>
                <a:uFill>
                  <a:solidFill/>
                </a:uFill>
                <a:latin typeface="+mn-lt"/>
                <a:ea typeface="ＭＳ Ｐゴシック" charset="0"/>
              </a:rPr>
              <a:t>ICD-11 Smart search with automated indexing of mandatory post</a:t>
            </a:r>
            <a:br>
              <a:rPr lang="en-US" sz="3200" b="1" dirty="0">
                <a:solidFill>
                  <a:schemeClr val="accent2"/>
                </a:solidFill>
                <a:uFill>
                  <a:solidFill/>
                </a:uFill>
                <a:latin typeface="+mn-lt"/>
                <a:ea typeface="ＭＳ Ｐゴシック" charset="0"/>
              </a:rPr>
            </a:br>
            <a:r>
              <a:rPr lang="en-US" sz="3200" dirty="0">
                <a:uFill>
                  <a:solidFill/>
                </a:uFill>
                <a:latin typeface="+mn-lt"/>
                <a:ea typeface="ＭＳ Ｐゴシック" charset="0"/>
              </a:rPr>
              <a:t>Example: Diabetic cataract with 2TDM</a:t>
            </a:r>
            <a:br>
              <a:rPr lang="LID4096" sz="3200" dirty="0">
                <a:uFill>
                  <a:solidFill/>
                </a:uFill>
                <a:latin typeface="+mn-lt"/>
                <a:ea typeface="ＭＳ Ｐゴシック" charset="0"/>
                <a:cs typeface="+mj-cs"/>
              </a:rPr>
            </a:br>
            <a:endParaRPr lang="en-I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EDC143-DCC3-465D-82BF-64604B988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55243"/>
            <a:ext cx="12192000" cy="32896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E44B90-6E8B-4CA5-866C-9B7BC82742BB}"/>
              </a:ext>
            </a:extLst>
          </p:cNvPr>
          <p:cNvSpPr/>
          <p:nvPr/>
        </p:nvSpPr>
        <p:spPr>
          <a:xfrm flipV="1">
            <a:off x="0" y="6387548"/>
            <a:ext cx="12192000" cy="47045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94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B7E89B-B149-4372-ABE6-04EA7C10D869}"/>
              </a:ext>
            </a:extLst>
          </p:cNvPr>
          <p:cNvSpPr txBox="1">
            <a:spLocks/>
          </p:cNvSpPr>
          <p:nvPr/>
        </p:nvSpPr>
        <p:spPr bwMode="auto">
          <a:xfrm>
            <a:off x="1168150" y="286716"/>
            <a:ext cx="98557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813" eaLnBrk="0" fontAlgn="base" hangingPunct="0">
              <a:spcAft>
                <a:spcPts val="600"/>
              </a:spcAft>
              <a:defRPr sz="1800" b="0">
                <a:uFillTx/>
              </a:defRPr>
            </a:pPr>
            <a:r>
              <a:rPr lang="en-US" sz="3500" dirty="0">
                <a:solidFill>
                  <a:schemeClr val="accent2"/>
                </a:solidFill>
                <a:uFill>
                  <a:solidFill/>
                </a:uFill>
                <a:latin typeface="+mn-lt"/>
                <a:ea typeface="ＭＳ Ｐゴシック" charset="0"/>
              </a:rPr>
              <a:t>Search term renders </a:t>
            </a:r>
            <a:r>
              <a:rPr lang="en-US" sz="3200" b="1" dirty="0">
                <a:solidFill>
                  <a:schemeClr val="accent2"/>
                </a:solidFill>
              </a:rPr>
              <a:t>stem code with optional </a:t>
            </a:r>
            <a:r>
              <a:rPr lang="en-US" sz="3200" b="1" dirty="0" err="1">
                <a:solidFill>
                  <a:schemeClr val="accent2"/>
                </a:solidFill>
              </a:rPr>
              <a:t>postC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(grey icon) </a:t>
            </a:r>
          </a:p>
          <a:p>
            <a:pPr algn="ctr" defTabSz="912813" eaLnBrk="0" fontAlgn="base" hangingPunct="0">
              <a:spcAft>
                <a:spcPts val="600"/>
              </a:spcAft>
              <a:defRPr sz="1800" b="0">
                <a:uFillTx/>
              </a:defRPr>
            </a:pPr>
            <a:r>
              <a:rPr lang="en-US" sz="3500" dirty="0">
                <a:uFill>
                  <a:solidFill/>
                </a:uFill>
                <a:latin typeface="+mn-lt"/>
                <a:ea typeface="ＭＳ Ｐゴシック" charset="0"/>
              </a:rPr>
              <a:t>Example: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breast cancer</a:t>
            </a:r>
            <a:endParaRPr lang="LID4096" sz="3500" dirty="0">
              <a:uFill>
                <a:solidFill/>
              </a:uFill>
              <a:latin typeface="+mn-lt"/>
              <a:ea typeface="ＭＳ Ｐゴシック" charset="0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FA070-C8AF-4D28-AAD2-82CC4F9C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110"/>
            <a:ext cx="12192000" cy="46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E67F24-6149-45D1-AAA4-6CF6C4A6B29F}"/>
              </a:ext>
            </a:extLst>
          </p:cNvPr>
          <p:cNvSpPr txBox="1">
            <a:spLocks/>
          </p:cNvSpPr>
          <p:nvPr/>
        </p:nvSpPr>
        <p:spPr bwMode="auto">
          <a:xfrm>
            <a:off x="1632886" y="212035"/>
            <a:ext cx="8926227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813" eaLnBrk="0" fontAlgn="base" hangingPunct="0">
              <a:spcAft>
                <a:spcPts val="600"/>
              </a:spcAft>
              <a:defRPr sz="1800" b="0">
                <a:uFillTx/>
              </a:defRPr>
            </a:pPr>
            <a:r>
              <a:rPr lang="en-US" sz="3500" dirty="0">
                <a:solidFill>
                  <a:schemeClr val="accent2"/>
                </a:solidFill>
                <a:uFill>
                  <a:solidFill/>
                </a:uFill>
                <a:latin typeface="+mn-lt"/>
                <a:ea typeface="ＭＳ Ｐゴシック" charset="0"/>
              </a:rPr>
              <a:t>Search term renders blue highlighted stem code </a:t>
            </a:r>
          </a:p>
          <a:p>
            <a:pPr algn="ctr" defTabSz="912813" eaLnBrk="0" fontAlgn="base" hangingPunct="0">
              <a:spcAft>
                <a:spcPts val="600"/>
              </a:spcAft>
              <a:defRPr sz="1800" b="0">
                <a:uFillTx/>
              </a:defRPr>
            </a:pPr>
            <a:r>
              <a:rPr lang="en-US" sz="3500" dirty="0">
                <a:uFill>
                  <a:solidFill/>
                </a:uFill>
                <a:latin typeface="+mn-lt"/>
                <a:ea typeface="ＭＳ Ｐゴシック" charset="0"/>
              </a:rPr>
              <a:t>Example: Dermatitis</a:t>
            </a:r>
            <a:endParaRPr lang="LID4096" sz="3500" dirty="0">
              <a:uFill>
                <a:solidFill/>
              </a:uFill>
              <a:latin typeface="+mn-lt"/>
              <a:ea typeface="ＭＳ Ｐゴシック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71C3C-633D-4E8D-A1B1-7FCACB7A0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32" y="1571315"/>
            <a:ext cx="11100334" cy="46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78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7|1.4|3.3|1.5|6.6|2.3|2.3"/>
</p:tagLst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467</Words>
  <Application>Microsoft Office PowerPoint</Application>
  <PresentationFormat>Widescreen</PresentationFormat>
  <Paragraphs>68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Ubuntu</vt:lpstr>
      <vt:lpstr>Office Theme</vt:lpstr>
      <vt:lpstr>PowerPoint Presentation</vt:lpstr>
      <vt:lpstr>ICD-11 Basic coding </vt:lpstr>
      <vt:lpstr>PowerPoint Presentation</vt:lpstr>
      <vt:lpstr>ICD-11 has two types of codes </vt:lpstr>
      <vt:lpstr>ICD-11 codes can be combined: </vt:lpstr>
      <vt:lpstr>Symbols when combining codes </vt:lpstr>
      <vt:lpstr>ICD-11 Smart search with automated indexing of mandatory post Example: Diabetic cataract with 2TDM </vt:lpstr>
      <vt:lpstr>PowerPoint Presentation</vt:lpstr>
      <vt:lpstr>PowerPoint Presentation</vt:lpstr>
      <vt:lpstr>PowerPoint Presentation</vt:lpstr>
      <vt:lpstr>What to do if you don’t get a search result?</vt:lpstr>
      <vt:lpstr>What to do if you don’t get a search result? (cont.)</vt:lpstr>
      <vt:lpstr>What to do if you don’t get a search result? (cont.)</vt:lpstr>
      <vt:lpstr>Additional coding tool guidance: maternal &amp; perinatal conditions</vt:lpstr>
      <vt:lpstr>ICD-11 Tooling</vt:lpstr>
      <vt:lpstr>Capturing clinical terms with the ICD-11 coding tool </vt:lpstr>
      <vt:lpstr>PowerPoint Presentation</vt:lpstr>
      <vt:lpstr>Smart search features in ICD-11</vt:lpstr>
      <vt:lpstr>Smart search features in ICD-11 (cont.)</vt:lpstr>
      <vt:lpstr>ICD-11 Index terms includes  local term variations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Marcus, Smita</dc:creator>
  <cp:lastModifiedBy>IEC Manager</cp:lastModifiedBy>
  <cp:revision>110</cp:revision>
  <dcterms:created xsi:type="dcterms:W3CDTF">2022-03-07T06:11:36Z</dcterms:created>
  <dcterms:modified xsi:type="dcterms:W3CDTF">2022-03-17T08:27:16Z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2368404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